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61" r:id="rId6"/>
    <p:sldId id="258" r:id="rId7"/>
    <p:sldId id="266" r:id="rId8"/>
    <p:sldId id="288" r:id="rId9"/>
    <p:sldId id="268" r:id="rId10"/>
    <p:sldId id="267" r:id="rId11"/>
    <p:sldId id="262" r:id="rId12"/>
    <p:sldId id="269" r:id="rId13"/>
    <p:sldId id="272" r:id="rId14"/>
    <p:sldId id="270" r:id="rId15"/>
    <p:sldId id="280" r:id="rId16"/>
    <p:sldId id="286" r:id="rId17"/>
    <p:sldId id="273" r:id="rId18"/>
    <p:sldId id="281" r:id="rId19"/>
    <p:sldId id="276" r:id="rId20"/>
    <p:sldId id="277" r:id="rId21"/>
    <p:sldId id="278" r:id="rId22"/>
    <p:sldId id="279" r:id="rId23"/>
    <p:sldId id="264" r:id="rId24"/>
    <p:sldId id="283" r:id="rId25"/>
    <p:sldId id="287" r:id="rId26"/>
    <p:sldId id="259" r:id="rId27"/>
    <p:sldId id="290" r:id="rId28"/>
    <p:sldId id="291" r:id="rId29"/>
    <p:sldId id="292" r:id="rId30"/>
    <p:sldId id="293" r:id="rId31"/>
    <p:sldId id="295" r:id="rId32"/>
    <p:sldId id="289" r:id="rId33"/>
    <p:sldId id="29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308" autoAdjust="0"/>
  </p:normalViewPr>
  <p:slideViewPr>
    <p:cSldViewPr snapToGrid="0">
      <p:cViewPr varScale="1">
        <p:scale>
          <a:sx n="91" d="100"/>
          <a:sy n="91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AAB04-FB0D-44FC-A232-6A456CBD167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FFE87-A385-4DDC-AC3B-2FDAE8459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8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50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콴타이저의</a:t>
            </a:r>
            <a:r>
              <a:rPr lang="ko-KR" altLang="en-US" dirty="0"/>
              <a:t> 검색에서는</a:t>
            </a:r>
            <a:r>
              <a:rPr lang="en-US" altLang="ko-KR" dirty="0"/>
              <a:t>, </a:t>
            </a:r>
            <a:r>
              <a:rPr lang="ko-KR" altLang="en-US" dirty="0"/>
              <a:t>근사거리 </a:t>
            </a:r>
            <a:r>
              <a:rPr lang="en-US" altLang="ko-KR" dirty="0"/>
              <a:t>approximate distance </a:t>
            </a:r>
            <a:r>
              <a:rPr lang="ko-KR" altLang="en-US" dirty="0"/>
              <a:t>를 사용하는데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[</a:t>
            </a:r>
            <a:r>
              <a:rPr lang="ko-KR" altLang="en-US" dirty="0"/>
              <a:t>첫번째 수식 좌측</a:t>
            </a:r>
            <a:r>
              <a:rPr lang="en-US" altLang="ko-KR" dirty="0"/>
              <a:t>] </a:t>
            </a:r>
            <a:r>
              <a:rPr lang="ko-KR" altLang="en-US" dirty="0"/>
              <a:t>쿼리로 받은 </a:t>
            </a:r>
            <a:r>
              <a:rPr lang="en-US" altLang="ko-KR" dirty="0"/>
              <a:t>x </a:t>
            </a:r>
            <a:r>
              <a:rPr lang="ko-KR" altLang="en-US" dirty="0"/>
              <a:t>벡터와</a:t>
            </a:r>
            <a:r>
              <a:rPr lang="en-US" altLang="ko-KR" dirty="0"/>
              <a:t> </a:t>
            </a:r>
            <a:r>
              <a:rPr lang="ko-KR" altLang="en-US" dirty="0"/>
              <a:t>검색할 데이터 베이스에서 가장 가까운 벡터 </a:t>
            </a:r>
            <a:r>
              <a:rPr lang="en-US" altLang="ko-KR" dirty="0"/>
              <a:t>y </a:t>
            </a:r>
            <a:r>
              <a:rPr lang="ko-KR" altLang="en-US" dirty="0"/>
              <a:t>의 거리는</a:t>
            </a:r>
            <a:r>
              <a:rPr lang="en-US" altLang="ko-KR" dirty="0"/>
              <a:t>, [</a:t>
            </a:r>
            <a:r>
              <a:rPr lang="ko-KR" altLang="en-US" dirty="0"/>
              <a:t>첫번째 수식 우측</a:t>
            </a:r>
            <a:r>
              <a:rPr lang="en-US" altLang="ko-KR" dirty="0"/>
              <a:t>] x</a:t>
            </a:r>
            <a:r>
              <a:rPr lang="ko-KR" altLang="en-US" dirty="0"/>
              <a:t>와</a:t>
            </a:r>
            <a:r>
              <a:rPr lang="en-US" altLang="ko-KR" dirty="0"/>
              <a:t>, y</a:t>
            </a:r>
            <a:r>
              <a:rPr lang="ko-KR" altLang="en-US" dirty="0"/>
              <a:t>가 속한 클러스터의 </a:t>
            </a:r>
            <a:r>
              <a:rPr lang="ko-KR" altLang="en-US" dirty="0" err="1"/>
              <a:t>센트로이드의</a:t>
            </a:r>
            <a:r>
              <a:rPr lang="ko-KR" altLang="en-US" dirty="0"/>
              <a:t> 거리와 근사하다는 것을 전제로 하고</a:t>
            </a:r>
            <a:r>
              <a:rPr lang="en-US" altLang="ko-KR" dirty="0"/>
              <a:t>, </a:t>
            </a:r>
            <a:r>
              <a:rPr lang="ko-KR" altLang="en-US" dirty="0"/>
              <a:t>이를 사용해 근사 최근접 이웃을 검색합니다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4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저자들은 이 논문에서 기본적인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Quantization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을 확장 시킨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Product Quantization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을 사용합니다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이것은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벡터를 서브벡터로 나눠서 개별적으로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Quantization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하고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이 서브벡터들의 거리들의 합을 사용해서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마지막 공식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벡터의 거리를 추정합니다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이 내용에 대해서는 뒤에서 조금 더 자세하게 설명 하겠습니다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여기에서 벡터를 서브벡터로 분할 한 후 양자화 하는 예를 보여주고 있습니다</a:t>
            </a:r>
            <a:r>
              <a:rPr lang="en-US" altLang="ko-KR" dirty="0"/>
              <a:t>. </a:t>
            </a:r>
            <a:r>
              <a:rPr lang="ko-KR" altLang="en-US" dirty="0"/>
              <a:t>좌측의 </a:t>
            </a:r>
            <a:r>
              <a:rPr lang="en-US" altLang="ko-KR" dirty="0"/>
              <a:t>6</a:t>
            </a:r>
            <a:r>
              <a:rPr lang="ko-KR" altLang="en-US" dirty="0"/>
              <a:t>차원의 벡터를 </a:t>
            </a:r>
            <a:r>
              <a:rPr lang="en-US" altLang="ko-KR" dirty="0"/>
              <a:t>2</a:t>
            </a:r>
            <a:r>
              <a:rPr lang="ko-KR" altLang="en-US" dirty="0"/>
              <a:t>차원의 서브벡터 </a:t>
            </a:r>
            <a:r>
              <a:rPr lang="en-US" altLang="ko-KR" dirty="0"/>
              <a:t>3</a:t>
            </a:r>
            <a:r>
              <a:rPr lang="ko-KR" altLang="en-US" dirty="0"/>
              <a:t>개로 분할 한 후</a:t>
            </a:r>
            <a:r>
              <a:rPr lang="en-US" altLang="ko-KR" dirty="0"/>
              <a:t>,</a:t>
            </a:r>
            <a:r>
              <a:rPr lang="ko-KR" altLang="en-US" dirty="0"/>
              <a:t> 각각의 서브벡터를 미리 </a:t>
            </a:r>
            <a:r>
              <a:rPr lang="ko-KR" altLang="en-US" dirty="0" err="1"/>
              <a:t>만들어둔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룩업테이블</a:t>
            </a:r>
            <a:r>
              <a:rPr lang="en-US" altLang="ko-KR" dirty="0"/>
              <a:t>(</a:t>
            </a:r>
            <a:r>
              <a:rPr lang="ko-KR" altLang="en-US" dirty="0" err="1"/>
              <a:t>코드북</a:t>
            </a:r>
            <a:r>
              <a:rPr lang="en-US" altLang="ko-KR" dirty="0"/>
              <a:t>)</a:t>
            </a:r>
            <a:r>
              <a:rPr lang="ko-KR" altLang="en-US" dirty="0"/>
              <a:t>에서 가장 가까운 벡터의 </a:t>
            </a:r>
            <a:r>
              <a:rPr lang="en-US" altLang="ko-KR" dirty="0"/>
              <a:t>ID </a:t>
            </a:r>
            <a:r>
              <a:rPr lang="ko-KR" altLang="en-US" dirty="0"/>
              <a:t>를 찾아서 </a:t>
            </a:r>
            <a:r>
              <a:rPr lang="en-US" altLang="ko-KR" dirty="0"/>
              <a:t>PQ </a:t>
            </a:r>
            <a:r>
              <a:rPr lang="ko-KR" altLang="en-US" dirty="0"/>
              <a:t>코드로 변환합니다</a:t>
            </a:r>
            <a:r>
              <a:rPr lang="en-US" altLang="ko-KR" dirty="0"/>
              <a:t>. </a:t>
            </a:r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미리 만들어진 </a:t>
            </a:r>
            <a:r>
              <a:rPr lang="ko-KR" altLang="en-US" dirty="0" err="1"/>
              <a:t>룩업테이블</a:t>
            </a:r>
            <a:r>
              <a:rPr lang="en-US" altLang="ko-KR" dirty="0"/>
              <a:t>(</a:t>
            </a:r>
            <a:r>
              <a:rPr lang="ko-KR" altLang="en-US" dirty="0" err="1"/>
              <a:t>코드북</a:t>
            </a:r>
            <a:r>
              <a:rPr lang="en-US" altLang="ko-KR" dirty="0"/>
              <a:t>)</a:t>
            </a:r>
            <a:r>
              <a:rPr lang="ko-KR" altLang="en-US" dirty="0"/>
              <a:t>을 통해 거리를 추정할 수 있습니다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80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플롯은</a:t>
            </a:r>
            <a:r>
              <a:rPr lang="en-US" altLang="ko-KR" dirty="0"/>
              <a:t>, 1</a:t>
            </a:r>
            <a:r>
              <a:rPr lang="ko-KR" altLang="en-US" dirty="0"/>
              <a:t>개의 실수를 표현하기 위해 </a:t>
            </a:r>
            <a:r>
              <a:rPr lang="en-US" altLang="ko-KR" dirty="0"/>
              <a:t>4</a:t>
            </a:r>
            <a:r>
              <a:rPr lang="ko-KR" altLang="en-US" dirty="0"/>
              <a:t>바이트를 소모하지만</a:t>
            </a:r>
            <a:r>
              <a:rPr lang="en-US" altLang="ko-KR" dirty="0"/>
              <a:t>, PQ </a:t>
            </a:r>
            <a:r>
              <a:rPr lang="ko-KR" altLang="en-US" dirty="0"/>
              <a:t>코드로 변환하면 </a:t>
            </a:r>
            <a:r>
              <a:rPr lang="en-US" altLang="ko-KR" dirty="0"/>
              <a:t>8</a:t>
            </a:r>
            <a:r>
              <a:rPr lang="ko-KR" altLang="en-US" dirty="0"/>
              <a:t>비트만을 사용해서 </a:t>
            </a:r>
            <a:r>
              <a:rPr lang="en-US" altLang="ko-KR" dirty="0"/>
              <a:t>256</a:t>
            </a:r>
            <a:r>
              <a:rPr lang="ko-KR" altLang="en-US" dirty="0"/>
              <a:t>개의 코드를 표현 가능합니다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128</a:t>
            </a:r>
            <a:r>
              <a:rPr lang="ko-KR" altLang="en-US" dirty="0"/>
              <a:t>차원의 실수 벡터는 </a:t>
            </a:r>
            <a:r>
              <a:rPr lang="en-US" altLang="ko-KR" dirty="0"/>
              <a:t>128 </a:t>
            </a:r>
            <a:r>
              <a:rPr lang="ko-KR" altLang="en-US" dirty="0"/>
              <a:t>개의 실수와 </a:t>
            </a:r>
            <a:r>
              <a:rPr lang="en-US" altLang="ko-KR" dirty="0"/>
              <a:t>32</a:t>
            </a:r>
            <a:r>
              <a:rPr lang="ko-KR" altLang="en-US" dirty="0"/>
              <a:t>비트를 곱해서 </a:t>
            </a:r>
            <a:r>
              <a:rPr lang="en-US" altLang="ko-KR" dirty="0"/>
              <a:t>4096 </a:t>
            </a:r>
            <a:r>
              <a:rPr lang="ko-KR" altLang="en-US" dirty="0"/>
              <a:t>비트를 소모하는데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128 </a:t>
            </a:r>
            <a:r>
              <a:rPr lang="ko-KR" altLang="en-US" dirty="0"/>
              <a:t>차원의 벡터를 </a:t>
            </a:r>
            <a:r>
              <a:rPr lang="en-US" altLang="ko-KR" dirty="0"/>
              <a:t>8</a:t>
            </a:r>
            <a:r>
              <a:rPr lang="ko-KR" altLang="en-US" dirty="0"/>
              <a:t>개의 서브 벡터로 나눠서 각각 </a:t>
            </a:r>
            <a:r>
              <a:rPr lang="ko-KR" altLang="en-US" dirty="0" err="1"/>
              <a:t>콴티제이션</a:t>
            </a:r>
            <a:r>
              <a:rPr lang="ko-KR" altLang="en-US" dirty="0"/>
              <a:t> 하면</a:t>
            </a:r>
            <a:r>
              <a:rPr lang="en-US" altLang="ko-KR" dirty="0"/>
              <a:t>, 8</a:t>
            </a:r>
            <a:r>
              <a:rPr lang="ko-KR" altLang="en-US" dirty="0"/>
              <a:t>개와 </a:t>
            </a:r>
            <a:r>
              <a:rPr lang="en-US" altLang="ko-KR" dirty="0"/>
              <a:t>8</a:t>
            </a:r>
            <a:r>
              <a:rPr lang="ko-KR" altLang="en-US" dirty="0"/>
              <a:t>비트를 곱한 </a:t>
            </a:r>
            <a:r>
              <a:rPr lang="en-US" altLang="ko-KR" dirty="0"/>
              <a:t>64</a:t>
            </a:r>
            <a:r>
              <a:rPr lang="ko-KR" altLang="en-US" dirty="0"/>
              <a:t>비트만 소모하게 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이는 </a:t>
            </a:r>
            <a:r>
              <a:rPr lang="en-US" altLang="ko-KR" dirty="0"/>
              <a:t>64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의 압축 효율을 보여주고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9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다음은</a:t>
            </a:r>
            <a:r>
              <a:rPr lang="en-US" altLang="ko-KR" dirty="0"/>
              <a:t>, </a:t>
            </a:r>
            <a:r>
              <a:rPr lang="ko-KR" altLang="en-US" dirty="0"/>
              <a:t>이 논문에서 검색 속도를 빠르게 하기 위해 사용한 </a:t>
            </a:r>
            <a:r>
              <a:rPr lang="ko-KR" altLang="en-US" dirty="0" err="1"/>
              <a:t>프루닝</a:t>
            </a:r>
            <a:r>
              <a:rPr lang="ko-KR" altLang="en-US" dirty="0"/>
              <a:t> 기법에 대해 말씀 드리겠습니다</a:t>
            </a:r>
            <a:r>
              <a:rPr lang="en-US" altLang="ko-KR" dirty="0"/>
              <a:t>. </a:t>
            </a:r>
            <a:r>
              <a:rPr lang="ko-KR" altLang="en-US" dirty="0" err="1"/>
              <a:t>프루닝은</a:t>
            </a:r>
            <a:r>
              <a:rPr lang="ko-KR" altLang="en-US" dirty="0"/>
              <a:t> 가지치기라고 해석 되는데요</a:t>
            </a:r>
            <a:r>
              <a:rPr lang="en-US" altLang="ko-KR" dirty="0"/>
              <a:t>, </a:t>
            </a:r>
            <a:r>
              <a:rPr lang="ko-KR" altLang="en-US" dirty="0"/>
              <a:t>검색 트리에서 중요하지 않거나 중복되는 </a:t>
            </a:r>
            <a:r>
              <a:rPr lang="ko-KR" altLang="en-US" dirty="0" err="1"/>
              <a:t>서브트리를</a:t>
            </a:r>
            <a:r>
              <a:rPr lang="ko-KR" altLang="en-US" dirty="0"/>
              <a:t> 미리 제거해서 불필요한 탐색을 줄이는 방법이라고 이해하시면 될 것 같습니다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dirty="0"/>
              <a:t>이 논문에서는</a:t>
            </a:r>
            <a:r>
              <a:rPr lang="en-US" altLang="ko-KR" dirty="0"/>
              <a:t>, </a:t>
            </a:r>
            <a:r>
              <a:rPr lang="ko-KR" altLang="en-US" dirty="0"/>
              <a:t>데이터베이스의 벡터들을 </a:t>
            </a:r>
            <a:r>
              <a:rPr lang="en-US" altLang="ko-KR" dirty="0"/>
              <a:t>k-means </a:t>
            </a:r>
            <a:r>
              <a:rPr lang="ko-KR" altLang="en-US" dirty="0"/>
              <a:t>클러스터링과 같은 알고리즘으로 영역을 먼저 분할 하고요</a:t>
            </a:r>
            <a:r>
              <a:rPr lang="en-US" altLang="ko-KR" dirty="0"/>
              <a:t>, </a:t>
            </a:r>
          </a:p>
          <a:p>
            <a:pPr algn="l"/>
            <a:r>
              <a:rPr lang="ko-KR" altLang="en-US" dirty="0"/>
              <a:t>쿼리 벡터와 가장 가까운 클러스터들에 </a:t>
            </a:r>
            <a:r>
              <a:rPr lang="ko-KR" altLang="en-US" dirty="0" err="1"/>
              <a:t>포함되어있는</a:t>
            </a:r>
            <a:r>
              <a:rPr lang="ko-KR" altLang="en-US" dirty="0"/>
              <a:t> 벡터들만 비교 검색하는 방법으로 </a:t>
            </a:r>
            <a:r>
              <a:rPr lang="ko-KR" altLang="en-US" dirty="0" err="1"/>
              <a:t>프루닝을</a:t>
            </a:r>
            <a:r>
              <a:rPr lang="ko-KR" altLang="en-US" dirty="0"/>
              <a:t>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57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이 </a:t>
            </a:r>
            <a:r>
              <a:rPr lang="ko-KR" altLang="en-US" dirty="0" err="1"/>
              <a:t>프루닝을</a:t>
            </a:r>
            <a:r>
              <a:rPr lang="ko-KR" altLang="en-US" dirty="0"/>
              <a:t> 구현하기 위해 이 논문에서는 </a:t>
            </a:r>
            <a:r>
              <a:rPr lang="en-US" altLang="ko-KR" dirty="0"/>
              <a:t>Inverted File with Asymmetric Distance Computation 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Inverted Index </a:t>
            </a:r>
            <a:r>
              <a:rPr lang="ko-KR" altLang="en-US" dirty="0"/>
              <a:t>와 </a:t>
            </a:r>
            <a:r>
              <a:rPr lang="en-US" altLang="ko-KR" dirty="0"/>
              <a:t>Product Quantization </a:t>
            </a:r>
            <a:r>
              <a:rPr lang="ko-KR" altLang="en-US" dirty="0"/>
              <a:t>을 병합한 기법입니다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Inverted Index </a:t>
            </a:r>
            <a:r>
              <a:rPr lang="ko-KR" altLang="en-US" dirty="0"/>
              <a:t>는 말 그대로 반전된 인덱스 인데요</a:t>
            </a:r>
            <a:r>
              <a:rPr lang="en-US" altLang="ko-KR" dirty="0"/>
              <a:t>, </a:t>
            </a:r>
            <a:r>
              <a:rPr lang="ko-KR" altLang="en-US" dirty="0"/>
              <a:t>일반적인 인덱스 시스템에서는</a:t>
            </a:r>
            <a:r>
              <a:rPr lang="en-US" altLang="ko-KR" dirty="0"/>
              <a:t>, </a:t>
            </a:r>
            <a:r>
              <a:rPr lang="ko-KR" altLang="en-US" dirty="0"/>
              <a:t>인덱스가 </a:t>
            </a:r>
            <a:r>
              <a:rPr lang="en-US" altLang="ko-KR" dirty="0"/>
              <a:t>key </a:t>
            </a:r>
            <a:r>
              <a:rPr lang="ko-KR" altLang="en-US" dirty="0"/>
              <a:t>가 되고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key </a:t>
            </a:r>
            <a:r>
              <a:rPr lang="ko-KR" altLang="en-US" dirty="0"/>
              <a:t>에 해당하는 위치에 어떤 </a:t>
            </a:r>
            <a:r>
              <a:rPr lang="en-US" altLang="ko-KR" dirty="0"/>
              <a:t>Value</a:t>
            </a:r>
            <a:r>
              <a:rPr lang="ko-KR" altLang="en-US" dirty="0"/>
              <a:t>가 들어가 있는데요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Inverted Index </a:t>
            </a:r>
            <a:r>
              <a:rPr lang="ko-KR" altLang="en-US" dirty="0"/>
              <a:t>는 어떠한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key </a:t>
            </a:r>
            <a:r>
              <a:rPr lang="ko-KR" altLang="en-US" dirty="0"/>
              <a:t>가 되고</a:t>
            </a:r>
            <a:r>
              <a:rPr lang="en-US" altLang="ko-KR" dirty="0"/>
              <a:t>, </a:t>
            </a:r>
            <a:r>
              <a:rPr lang="ko-KR" altLang="en-US" dirty="0"/>
              <a:t>그 위치에 인덱스들이 위치하는 형태입니다</a:t>
            </a:r>
            <a:r>
              <a:rPr lang="en-US" altLang="ko-KR" dirty="0"/>
              <a:t>.</a:t>
            </a:r>
            <a:r>
              <a:rPr lang="ko-KR" altLang="en-US" dirty="0"/>
              <a:t> 이 논문에서 사용한 </a:t>
            </a:r>
            <a:r>
              <a:rPr lang="en-US" altLang="ko-KR" dirty="0"/>
              <a:t>IVFADC </a:t>
            </a:r>
            <a:r>
              <a:rPr lang="ko-KR" altLang="en-US" dirty="0"/>
              <a:t>는 오른쪽의 표와 같은 구조라고 이해하시면 될 것 같습니다</a:t>
            </a:r>
            <a:r>
              <a:rPr lang="en-US" altLang="ko-KR" dirty="0"/>
              <a:t>. </a:t>
            </a:r>
            <a:r>
              <a:rPr lang="ko-KR" altLang="en-US" dirty="0"/>
              <a:t>인덱스에 해당하는 부분에는 각 클러스터의 </a:t>
            </a:r>
            <a:r>
              <a:rPr lang="ko-KR" altLang="en-US" dirty="0" err="1"/>
              <a:t>센트로이드가</a:t>
            </a:r>
            <a:r>
              <a:rPr lang="ko-KR" altLang="en-US" dirty="0"/>
              <a:t> 들어있고</a:t>
            </a:r>
            <a:r>
              <a:rPr lang="en-US" altLang="ko-KR" dirty="0"/>
              <a:t>, </a:t>
            </a:r>
            <a:r>
              <a:rPr lang="ko-KR" altLang="en-US" dirty="0"/>
              <a:t>이 인덱스가 가리키는 리스트에는 해당 클러스터에 포함된 벡터들과 </a:t>
            </a:r>
            <a:r>
              <a:rPr lang="ko-KR" altLang="en-US" dirty="0" err="1"/>
              <a:t>센트로이드와의</a:t>
            </a:r>
            <a:r>
              <a:rPr lang="ko-KR" altLang="en-US" dirty="0"/>
              <a:t> 거리가 들어있습니다</a:t>
            </a:r>
            <a:r>
              <a:rPr lang="en-US" altLang="ko-KR" dirty="0"/>
              <a:t>. </a:t>
            </a:r>
            <a:r>
              <a:rPr lang="ko-KR" altLang="en-US" dirty="0"/>
              <a:t>자세한 내용은 뒤에서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81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IVFADC</a:t>
            </a:r>
            <a:r>
              <a:rPr lang="ko-KR" altLang="en-US" dirty="0"/>
              <a:t>에 데이터를 삽입하는 과정입니다</a:t>
            </a:r>
            <a:r>
              <a:rPr lang="en-US" altLang="ko-KR" dirty="0"/>
              <a:t>.  </a:t>
            </a:r>
            <a:r>
              <a:rPr lang="ko-KR" altLang="en-US" dirty="0"/>
              <a:t>먼저 </a:t>
            </a:r>
            <a:r>
              <a:rPr lang="en-US" altLang="ko-KR" dirty="0"/>
              <a:t>k-means </a:t>
            </a:r>
            <a:r>
              <a:rPr lang="ko-KR" altLang="en-US" dirty="0"/>
              <a:t>클러스터링 </a:t>
            </a:r>
            <a:r>
              <a:rPr lang="ko-KR" altLang="en-US" dirty="0" err="1"/>
              <a:t>알고리즘등의</a:t>
            </a:r>
            <a:r>
              <a:rPr lang="ko-KR" altLang="en-US" dirty="0"/>
              <a:t> 거친 양자화를 사용해 공간을 여러 개의 클러스터로 분할합니다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16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X1 </a:t>
            </a:r>
            <a:r>
              <a:rPr lang="ko-KR" altLang="en-US" dirty="0"/>
              <a:t>이라는 벡터를 기록할 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x1 </a:t>
            </a:r>
            <a:r>
              <a:rPr lang="ko-KR" altLang="en-US" dirty="0"/>
              <a:t>이 </a:t>
            </a:r>
            <a:r>
              <a:rPr lang="en-US" altLang="ko-KR" dirty="0"/>
              <a:t>c2</a:t>
            </a:r>
            <a:r>
              <a:rPr lang="ko-KR" altLang="en-US" dirty="0"/>
              <a:t>에 가장 가깝다고 하면</a:t>
            </a:r>
            <a:r>
              <a:rPr lang="en-US" altLang="ko-KR" dirty="0"/>
              <a:t>, 2</a:t>
            </a:r>
            <a:r>
              <a:rPr lang="ko-KR" altLang="en-US" dirty="0"/>
              <a:t>번 인덱스의 리스트에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ID </a:t>
            </a:r>
            <a:r>
              <a:rPr lang="ko-KR" altLang="en-US" dirty="0"/>
              <a:t>를 가진 아이템을 하나 추가 하고</a:t>
            </a:r>
            <a:r>
              <a:rPr lang="en-US" altLang="ko-KR" dirty="0"/>
              <a:t>, </a:t>
            </a:r>
            <a:r>
              <a:rPr lang="ko-KR" altLang="en-US" dirty="0"/>
              <a:t>값으로는 </a:t>
            </a:r>
            <a:r>
              <a:rPr lang="en-US" altLang="ko-KR" dirty="0"/>
              <a:t>residual r1 </a:t>
            </a:r>
            <a:r>
              <a:rPr lang="ko-KR" altLang="en-US" dirty="0"/>
              <a:t>을 </a:t>
            </a:r>
            <a:r>
              <a:rPr lang="en-US" altLang="ko-KR" dirty="0"/>
              <a:t>PQ </a:t>
            </a:r>
            <a:r>
              <a:rPr lang="ko-KR" altLang="en-US" dirty="0"/>
              <a:t>코드로 </a:t>
            </a:r>
            <a:r>
              <a:rPr lang="ko-KR" altLang="en-US" dirty="0" err="1"/>
              <a:t>콴티제이션</a:t>
            </a:r>
            <a:r>
              <a:rPr lang="ko-KR" altLang="en-US" dirty="0"/>
              <a:t> 한 후 기록합니다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r1</a:t>
            </a:r>
            <a:r>
              <a:rPr lang="ko-KR" altLang="en-US" dirty="0"/>
              <a:t>은 </a:t>
            </a:r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c2</a:t>
            </a:r>
            <a:r>
              <a:rPr lang="ko-KR" altLang="en-US" dirty="0"/>
              <a:t>와의 </a:t>
            </a:r>
            <a:r>
              <a:rPr lang="ko-KR" altLang="en-US" dirty="0" err="1"/>
              <a:t>잔차입니다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c2</a:t>
            </a:r>
            <a:r>
              <a:rPr lang="ko-KR" altLang="en-US" dirty="0"/>
              <a:t>에서 </a:t>
            </a:r>
            <a:r>
              <a:rPr lang="en-US" altLang="ko-KR" dirty="0"/>
              <a:t>x1</a:t>
            </a:r>
            <a:r>
              <a:rPr lang="ko-KR" altLang="en-US" dirty="0"/>
              <a:t>으로 향하기 위한 남은 거리와 방향이라고 이해하시면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70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이런 방법으로 모든 데이터 베이스 벡터들을 삽입하면 이와 같은 모습이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058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이제 </a:t>
            </a:r>
            <a:r>
              <a:rPr lang="en-US" altLang="ko-KR" dirty="0"/>
              <a:t>IVFADC </a:t>
            </a:r>
            <a:r>
              <a:rPr lang="ko-KR" altLang="en-US" dirty="0"/>
              <a:t>에서 데이터를 검색하는 방법입니다</a:t>
            </a:r>
            <a:r>
              <a:rPr lang="en-US" altLang="ko-KR" dirty="0"/>
              <a:t>. </a:t>
            </a:r>
            <a:r>
              <a:rPr lang="ko-KR" altLang="en-US" dirty="0"/>
              <a:t>가장 가까운 아이템을 찾는 쿼리 벡터 </a:t>
            </a:r>
            <a:r>
              <a:rPr lang="en-US" altLang="ko-KR" dirty="0"/>
              <a:t>q </a:t>
            </a:r>
            <a:r>
              <a:rPr lang="ko-KR" altLang="en-US" dirty="0"/>
              <a:t>가 주어졌을 때</a:t>
            </a:r>
            <a:r>
              <a:rPr lang="en-US" altLang="ko-KR" dirty="0"/>
              <a:t>, q</a:t>
            </a:r>
            <a:r>
              <a:rPr lang="ko-KR" altLang="en-US" dirty="0"/>
              <a:t>가 </a:t>
            </a:r>
            <a:r>
              <a:rPr lang="en-US" altLang="ko-KR" dirty="0"/>
              <a:t>c2</a:t>
            </a:r>
            <a:r>
              <a:rPr lang="ko-KR" altLang="en-US" dirty="0"/>
              <a:t>에 가장 가깝다면</a:t>
            </a:r>
            <a:r>
              <a:rPr lang="en-US" altLang="ko-KR" dirty="0"/>
              <a:t>, q </a:t>
            </a:r>
            <a:r>
              <a:rPr lang="ko-KR" altLang="en-US" dirty="0"/>
              <a:t>와 </a:t>
            </a:r>
            <a:r>
              <a:rPr lang="en-US" altLang="ko-KR" dirty="0"/>
              <a:t>c2 </a:t>
            </a:r>
            <a:r>
              <a:rPr lang="ko-KR" altLang="en-US" dirty="0"/>
              <a:t>의 </a:t>
            </a:r>
            <a:r>
              <a:rPr lang="en-US" altLang="ko-KR" dirty="0"/>
              <a:t>residual </a:t>
            </a:r>
            <a:r>
              <a:rPr lang="en-US" altLang="ko-KR" dirty="0" err="1"/>
              <a:t>rq</a:t>
            </a:r>
            <a:r>
              <a:rPr lang="ko-KR" altLang="en-US" dirty="0"/>
              <a:t>를 계산하고</a:t>
            </a:r>
            <a:r>
              <a:rPr lang="en-US" altLang="ko-KR" dirty="0"/>
              <a:t>, c2</a:t>
            </a:r>
            <a:r>
              <a:rPr lang="ko-KR" altLang="en-US" dirty="0"/>
              <a:t>가 인덱스로 있는 곳의 리스트에서 모든 노드들의 </a:t>
            </a:r>
            <a:r>
              <a:rPr lang="en-US" altLang="ko-KR" dirty="0"/>
              <a:t>PQ Code </a:t>
            </a:r>
            <a:r>
              <a:rPr lang="ko-KR" altLang="en-US" dirty="0"/>
              <a:t>들과 비교해서 가장 가까운 노드를 찾습니다</a:t>
            </a:r>
            <a:r>
              <a:rPr lang="en-US" altLang="ko-KR" dirty="0"/>
              <a:t>. </a:t>
            </a:r>
            <a:r>
              <a:rPr lang="ko-KR" altLang="en-US" dirty="0"/>
              <a:t>이 리스트의 노드들도 마찬가지로 각 클러스터의 </a:t>
            </a:r>
            <a:r>
              <a:rPr lang="ko-KR" altLang="en-US" dirty="0" err="1"/>
              <a:t>센트로이드로부터</a:t>
            </a:r>
            <a:r>
              <a:rPr lang="ko-KR" altLang="en-US" dirty="0"/>
              <a:t> 자기 위치까지의 </a:t>
            </a:r>
            <a:r>
              <a:rPr lang="en-US" altLang="ko-KR" dirty="0"/>
              <a:t>residual </a:t>
            </a:r>
            <a:r>
              <a:rPr lang="ko-KR" altLang="en-US" dirty="0"/>
              <a:t>을 </a:t>
            </a:r>
            <a:r>
              <a:rPr lang="en-US" altLang="ko-KR" dirty="0"/>
              <a:t>PQ </a:t>
            </a:r>
            <a:r>
              <a:rPr lang="ko-KR" altLang="en-US" dirty="0"/>
              <a:t>코드로 가지고 있기 때문에</a:t>
            </a:r>
            <a:r>
              <a:rPr lang="en-US" altLang="ko-KR" dirty="0"/>
              <a:t>, </a:t>
            </a:r>
            <a:r>
              <a:rPr lang="en-US" altLang="ko-KR" dirty="0" err="1"/>
              <a:t>rq</a:t>
            </a:r>
            <a:r>
              <a:rPr lang="en-US" altLang="ko-KR" dirty="0"/>
              <a:t> </a:t>
            </a:r>
            <a:r>
              <a:rPr lang="ko-KR" altLang="en-US" dirty="0"/>
              <a:t>와 가장 가까운 </a:t>
            </a:r>
            <a:r>
              <a:rPr lang="en-US" altLang="ko-KR" dirty="0"/>
              <a:t>residual </a:t>
            </a:r>
            <a:r>
              <a:rPr lang="ko-KR" altLang="en-US" dirty="0"/>
              <a:t>을 가지고 있는 노드가 쿼리벡터와 가장 가까운 벡터라고 판단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8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문서의 목차는 이와 같습니다</a:t>
            </a:r>
            <a:r>
              <a:rPr lang="en-US" altLang="ko-KR" dirty="0"/>
              <a:t>. </a:t>
            </a:r>
            <a:r>
              <a:rPr lang="ko-KR" altLang="en-US" dirty="0"/>
              <a:t>먼저 이 논문의 저자들에 대해 간략히 소개하고 이들이 무엇을 했는지 부터 말씀 드리겠습니다</a:t>
            </a:r>
            <a:r>
              <a:rPr lang="en-US" altLang="ko-KR" dirty="0"/>
              <a:t>. </a:t>
            </a:r>
            <a:r>
              <a:rPr lang="ko-KR" altLang="en-US" dirty="0"/>
              <a:t>이후 논문의 구성과</a:t>
            </a:r>
            <a:r>
              <a:rPr lang="en-US" altLang="ko-KR" dirty="0"/>
              <a:t>, </a:t>
            </a:r>
            <a:r>
              <a:rPr lang="ko-KR" altLang="en-US" dirty="0" err="1"/>
              <a:t>시밀러리티</a:t>
            </a:r>
            <a:r>
              <a:rPr lang="ko-KR" altLang="en-US" dirty="0"/>
              <a:t> </a:t>
            </a:r>
            <a:r>
              <a:rPr lang="ko-KR" altLang="en-US" dirty="0" err="1"/>
              <a:t>서치에</a:t>
            </a:r>
            <a:r>
              <a:rPr lang="ko-KR" altLang="en-US" dirty="0"/>
              <a:t> 대한 이야기가 있고요</a:t>
            </a:r>
            <a:r>
              <a:rPr lang="en-US" altLang="ko-KR" dirty="0"/>
              <a:t>, </a:t>
            </a:r>
            <a:r>
              <a:rPr lang="ko-KR" altLang="en-US" dirty="0"/>
              <a:t>이들이 사용한 압축 방법과 </a:t>
            </a:r>
            <a:r>
              <a:rPr lang="ko-KR" altLang="en-US" dirty="0" err="1"/>
              <a:t>프루닝</a:t>
            </a:r>
            <a:r>
              <a:rPr lang="en-US" altLang="ko-KR" dirty="0"/>
              <a:t>(</a:t>
            </a:r>
            <a:r>
              <a:rPr lang="ko-KR" altLang="en-US" dirty="0"/>
              <a:t>가지치기</a:t>
            </a:r>
            <a:r>
              <a:rPr lang="en-US" altLang="ko-KR" dirty="0"/>
              <a:t>) </a:t>
            </a:r>
            <a:r>
              <a:rPr lang="ko-KR" altLang="en-US" dirty="0"/>
              <a:t>방법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GPU</a:t>
            </a:r>
            <a:r>
              <a:rPr lang="ko-KR" altLang="en-US" dirty="0"/>
              <a:t>를 활용한 방법에 대해 말씀 드리겠습니다</a:t>
            </a:r>
            <a:r>
              <a:rPr lang="en-US" altLang="ko-KR" dirty="0"/>
              <a:t>. </a:t>
            </a:r>
            <a:r>
              <a:rPr lang="ko-KR" altLang="en-US" dirty="0"/>
              <a:t>마지막으로는 이들이 논문에서 구현한 내용을 검증한 방법과 결과에 대해 말씀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이 논문에서 </a:t>
            </a:r>
            <a:r>
              <a:rPr lang="en-US" altLang="ko-KR" dirty="0"/>
              <a:t>GPU</a:t>
            </a:r>
            <a:r>
              <a:rPr lang="ko-KR" altLang="en-US" dirty="0"/>
              <a:t>를 활용한 방법에 대해 말씀 드리겠습니다</a:t>
            </a:r>
            <a:r>
              <a:rPr lang="en-US" altLang="ko-KR" dirty="0"/>
              <a:t>. </a:t>
            </a:r>
            <a:r>
              <a:rPr lang="ko-KR" altLang="en-US" dirty="0"/>
              <a:t>이 논문에서는</a:t>
            </a:r>
            <a:r>
              <a:rPr lang="en-US" altLang="ko-KR" dirty="0"/>
              <a:t> GPU </a:t>
            </a:r>
            <a:r>
              <a:rPr lang="ko-KR" altLang="en-US" dirty="0"/>
              <a:t>의 </a:t>
            </a:r>
            <a:r>
              <a:rPr lang="ko-KR" altLang="en-US" dirty="0" err="1"/>
              <a:t>셔플</a:t>
            </a:r>
            <a:r>
              <a:rPr lang="ko-KR" altLang="en-US" dirty="0"/>
              <a:t> 기능을 사용하는데요</a:t>
            </a:r>
            <a:r>
              <a:rPr lang="en-US" altLang="ko-KR" dirty="0"/>
              <a:t>, </a:t>
            </a:r>
            <a:r>
              <a:rPr lang="en-US" altLang="ko-KR" sz="1800" b="0" i="0" u="none" strike="noStrike" baseline="0" dirty="0">
                <a:latin typeface="CMCSC10"/>
              </a:rPr>
              <a:t>compare-swap </a:t>
            </a:r>
            <a:r>
              <a:rPr lang="ko-KR" altLang="en-US" sz="1800" b="0" i="0" u="none" strike="noStrike" baseline="0" dirty="0">
                <a:latin typeface="CMCSC10"/>
              </a:rPr>
              <a:t>이라는 명령을 사용해서 데이터 정렬에 필요한 비교</a:t>
            </a:r>
            <a:r>
              <a:rPr lang="en-US" altLang="ko-KR" sz="1800" b="0" i="0" u="none" strike="noStrike" baseline="0" dirty="0">
                <a:latin typeface="CMCSC10"/>
              </a:rPr>
              <a:t>-</a:t>
            </a:r>
            <a:r>
              <a:rPr lang="ko-KR" altLang="en-US" sz="1800" b="0" i="0" u="none" strike="noStrike" baseline="0" dirty="0">
                <a:latin typeface="CMCSC10"/>
              </a:rPr>
              <a:t>치환 작업을 한단계로 완료할 수 있습니다</a:t>
            </a:r>
            <a:r>
              <a:rPr lang="en-US" altLang="ko-KR" sz="1800" b="0" i="0" u="none" strike="noStrike" baseline="0" dirty="0">
                <a:latin typeface="CMCSC1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83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제공된 아이템과 가장 가까운 </a:t>
            </a:r>
            <a:r>
              <a:rPr lang="en-US" altLang="ko-KR" dirty="0"/>
              <a:t>k </a:t>
            </a:r>
            <a:r>
              <a:rPr lang="ko-KR" altLang="en-US" dirty="0"/>
              <a:t>개의 아이템을 찾기 위한 </a:t>
            </a:r>
            <a:r>
              <a:rPr lang="en-US" altLang="ko-KR" dirty="0"/>
              <a:t>k-selection </a:t>
            </a:r>
            <a:r>
              <a:rPr lang="ko-KR" altLang="en-US" dirty="0"/>
              <a:t>을 위해서는 검색한 아이템들을 정렬해야 합니다</a:t>
            </a:r>
            <a:r>
              <a:rPr lang="en-US" altLang="ko-KR" dirty="0"/>
              <a:t>.</a:t>
            </a:r>
            <a:r>
              <a:rPr lang="ko-KR" altLang="en-US" dirty="0"/>
              <a:t> 이 논문에서는 </a:t>
            </a:r>
            <a:r>
              <a:rPr lang="ko-KR" altLang="en-US" dirty="0" err="1"/>
              <a:t>바이토닉</a:t>
            </a:r>
            <a:r>
              <a:rPr lang="ko-KR" altLang="en-US" dirty="0"/>
              <a:t> 정렬을 약간 변형한 방법을 사용하는데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바이토닉</a:t>
            </a:r>
            <a:r>
              <a:rPr lang="ko-KR" altLang="en-US" dirty="0"/>
              <a:t> 정렬은</a:t>
            </a:r>
            <a:r>
              <a:rPr lang="en-US" altLang="ko-KR" dirty="0"/>
              <a:t> 1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의 모든 비교 정렬을 병렬로 수행 가능해서</a:t>
            </a:r>
            <a:r>
              <a:rPr lang="en-US" altLang="ko-KR" dirty="0"/>
              <a:t>, </a:t>
            </a:r>
            <a:r>
              <a:rPr lang="ko-KR" altLang="en-US" dirty="0"/>
              <a:t>멀티프로세서 환경에 유리합니다</a:t>
            </a:r>
            <a:r>
              <a:rPr lang="en-US" altLang="ko-KR" dirty="0"/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단일 스레드로 수행하면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O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(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Nlog^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2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N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으로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 오히려 일반적인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O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(</a:t>
            </a:r>
            <a:r>
              <a:rPr lang="en-US" altLang="ko-KR" b="0" i="0" dirty="0" err="1">
                <a:solidFill>
                  <a:srgbClr val="505050"/>
                </a:solidFill>
                <a:effectLst/>
                <a:latin typeface="MJXc-TeX-math-I"/>
              </a:rPr>
              <a:t>NlogN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)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 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정렬들에 비해 효율성이 떨어지지만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프로세서가 무수히 많은 환경에서는 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O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(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log^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2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th-I"/>
              </a:rPr>
              <a:t>N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MJXc-TeX-main-R"/>
              </a:rPr>
              <a:t>)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 Gothic"/>
              </a:rPr>
              <a:t>에 정렬을 할 수 있습니다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논문에서 설명하고 있는 알고리즘에서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SORT_ODD </a:t>
            </a:r>
            <a:r>
              <a:rPr lang="ko-KR" altLang="en-US" dirty="0"/>
              <a:t>함수는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Thread Queue </a:t>
            </a:r>
            <a:r>
              <a:rPr lang="ko-KR" altLang="en-US" dirty="0"/>
              <a:t>에 들어있는 값들을 정렬하고</a:t>
            </a:r>
            <a:r>
              <a:rPr lang="en-US" altLang="ko-KR" dirty="0"/>
              <a:t> , MERGE-ODD </a:t>
            </a:r>
            <a:r>
              <a:rPr lang="ko-KR" altLang="en-US" dirty="0"/>
              <a:t>함수는 정렬된 인풋 배열들을 병합 정렬해 </a:t>
            </a:r>
            <a:r>
              <a:rPr lang="en-US" altLang="ko-KR" dirty="0"/>
              <a:t>Warp Queue </a:t>
            </a:r>
            <a:r>
              <a:rPr lang="ko-KR" altLang="en-US" dirty="0"/>
              <a:t>로 출력합니다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88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이 논문에서 구현한 내용의 성능을 확인해 보겠습니다</a:t>
            </a:r>
            <a:r>
              <a:rPr lang="en-US" altLang="ko-KR" dirty="0"/>
              <a:t>. GPU</a:t>
            </a:r>
            <a:r>
              <a:rPr lang="ko-KR" altLang="en-US" dirty="0"/>
              <a:t>를 사용해 </a:t>
            </a:r>
            <a:r>
              <a:rPr lang="en-US" altLang="ko-KR" dirty="0"/>
              <a:t>k-NN </a:t>
            </a:r>
            <a:r>
              <a:rPr lang="ko-KR" altLang="en-US" dirty="0"/>
              <a:t>검색을 수행하는 다른 알고리즘들과 성능을 비교했습니다</a:t>
            </a:r>
            <a:r>
              <a:rPr lang="en-US" altLang="ko-KR" dirty="0"/>
              <a:t>.</a:t>
            </a:r>
            <a:r>
              <a:rPr lang="ko-KR" altLang="en-US" dirty="0"/>
              <a:t> 이 논문에서 구현한 내용이 </a:t>
            </a:r>
            <a:r>
              <a:rPr lang="en-US" altLang="ko-KR" dirty="0" err="1"/>
              <a:t>Tbis</a:t>
            </a:r>
            <a:r>
              <a:rPr lang="en-US" altLang="ko-KR" dirty="0"/>
              <a:t>(Truncated </a:t>
            </a:r>
            <a:r>
              <a:rPr lang="en-US" altLang="ko-KR" dirty="0" err="1"/>
              <a:t>bitonic</a:t>
            </a:r>
            <a:r>
              <a:rPr lang="en-US" altLang="ko-KR" dirty="0"/>
              <a:t> sort) </a:t>
            </a:r>
            <a:r>
              <a:rPr lang="ko-KR" altLang="en-US" dirty="0"/>
              <a:t>와 </a:t>
            </a:r>
            <a:r>
              <a:rPr lang="en-US" altLang="ko-KR" dirty="0" err="1"/>
              <a:t>fgknn</a:t>
            </a:r>
            <a:r>
              <a:rPr lang="en-US" altLang="ko-KR" dirty="0"/>
              <a:t> (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exusSerif"/>
              </a:rPr>
              <a:t>fuzzy granule K-nearest neighbor</a:t>
            </a:r>
            <a:r>
              <a:rPr lang="en-US" altLang="ko-KR" dirty="0"/>
              <a:t>) </a:t>
            </a:r>
            <a:r>
              <a:rPr lang="ko-KR" altLang="en-US" dirty="0"/>
              <a:t>의 성능을 능가합니다</a:t>
            </a:r>
            <a:r>
              <a:rPr lang="en-US" altLang="ko-KR" dirty="0"/>
              <a:t>. K</a:t>
            </a:r>
            <a:r>
              <a:rPr lang="ko-KR" altLang="en-US" dirty="0"/>
              <a:t>가 </a:t>
            </a:r>
            <a:r>
              <a:rPr lang="en-US" altLang="ko-KR" dirty="0"/>
              <a:t>1000</a:t>
            </a:r>
            <a:r>
              <a:rPr lang="ko-KR" altLang="en-US" dirty="0"/>
              <a:t>일 때 보다</a:t>
            </a:r>
            <a:r>
              <a:rPr lang="en-US" altLang="ko-KR" dirty="0"/>
              <a:t>, k </a:t>
            </a:r>
            <a:r>
              <a:rPr lang="ko-KR" altLang="en-US" dirty="0"/>
              <a:t>가 </a:t>
            </a:r>
            <a:r>
              <a:rPr lang="en-US" altLang="ko-KR" dirty="0"/>
              <a:t>100</a:t>
            </a:r>
            <a:r>
              <a:rPr lang="ko-KR" altLang="en-US" dirty="0"/>
              <a:t>일 때 메모리를 더 효율적으로 사용합니다 </a:t>
            </a:r>
            <a:r>
              <a:rPr lang="en-US" altLang="ko-KR" dirty="0"/>
              <a:t>(</a:t>
            </a:r>
            <a:r>
              <a:rPr lang="ko-KR" altLang="en-US" dirty="0"/>
              <a:t>메모리 피크의 </a:t>
            </a:r>
            <a:r>
              <a:rPr lang="en-US" altLang="ko-KR" dirty="0"/>
              <a:t>55%), k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 err="1"/>
              <a:t>일때는</a:t>
            </a:r>
            <a:r>
              <a:rPr lang="ko-KR" altLang="en-US" dirty="0"/>
              <a:t> 큰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스레드 큐와 큰</a:t>
            </a:r>
            <a:r>
              <a:rPr lang="ko-KR" altLang="ko-KR" sz="1800" dirty="0">
                <a:effectLst/>
                <a:ea typeface="Calibri" panose="020F0502020204030204" pitchFamily="34" charset="0"/>
              </a:rPr>
              <a:t> k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에 대한 병합</a:t>
            </a:r>
            <a:r>
              <a:rPr lang="ko-KR" altLang="ko-KR" sz="1800" dirty="0">
                <a:effectLst/>
                <a:ea typeface="Calibri" panose="020F0502020204030204" pitchFamily="34" charset="0"/>
              </a:rPr>
              <a:t>/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정렬 네트워크에 할당 된 추가 오버 헤드 때문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에 효율이 떨어집니다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54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k-means </a:t>
            </a:r>
            <a:r>
              <a:rPr lang="ko-KR" altLang="en-US" dirty="0"/>
              <a:t>클러스터링의 성능을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784</a:t>
            </a:r>
            <a:r>
              <a:rPr lang="ko-KR" altLang="en-US" dirty="0"/>
              <a:t>차원의 벡터로 </a:t>
            </a:r>
            <a:r>
              <a:rPr lang="ko-KR" altLang="en-US" dirty="0" err="1"/>
              <a:t>임베딩된</a:t>
            </a:r>
            <a:r>
              <a:rPr lang="en-US" altLang="ko-KR" dirty="0"/>
              <a:t>,</a:t>
            </a:r>
            <a:r>
              <a:rPr lang="ko-KR" altLang="en-US" dirty="0"/>
              <a:t> 가로 세로 </a:t>
            </a:r>
            <a:r>
              <a:rPr lang="en-US" altLang="ko-KR" dirty="0"/>
              <a:t>28x28 </a:t>
            </a:r>
            <a:r>
              <a:rPr lang="ko-KR" altLang="en-US" dirty="0"/>
              <a:t>픽셀의 그레이 이미지 </a:t>
            </a:r>
            <a:r>
              <a:rPr lang="en-US" altLang="ko-KR" dirty="0"/>
              <a:t>8,100,000 (810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  <a:r>
              <a:rPr lang="ko-KR" altLang="en-US" dirty="0"/>
              <a:t>장을 사용해 비교 테스트한 결과입니다</a:t>
            </a:r>
            <a:r>
              <a:rPr lang="en-US" altLang="ko-KR" dirty="0"/>
              <a:t>. GPU</a:t>
            </a:r>
            <a:r>
              <a:rPr lang="ko-KR" altLang="en-US" dirty="0"/>
              <a:t>를 사용할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툴킷인</a:t>
            </a:r>
            <a:r>
              <a:rPr lang="ko-KR" altLang="en-US" dirty="0"/>
              <a:t> </a:t>
            </a:r>
            <a:r>
              <a:rPr lang="en-US" altLang="ko-KR" dirty="0" err="1"/>
              <a:t>BIDMach</a:t>
            </a:r>
            <a:r>
              <a:rPr lang="en-US" altLang="ko-KR" dirty="0"/>
              <a:t> (</a:t>
            </a:r>
            <a:r>
              <a:rPr lang="ko-KR" altLang="en-US" dirty="0" err="1"/>
              <a:t>비드막</a:t>
            </a:r>
            <a:r>
              <a:rPr lang="en-US" altLang="ko-KR" dirty="0"/>
              <a:t>)</a:t>
            </a:r>
            <a:r>
              <a:rPr lang="ko-KR" altLang="en-US" dirty="0"/>
              <a:t>과 비교 했을 때</a:t>
            </a:r>
            <a:r>
              <a:rPr lang="en-US" altLang="ko-KR" dirty="0"/>
              <a:t>, </a:t>
            </a:r>
            <a:r>
              <a:rPr lang="ko-KR" altLang="en-US" dirty="0"/>
              <a:t>이 논문에서 구현된 방법이 </a:t>
            </a:r>
            <a:r>
              <a:rPr lang="en-US" altLang="ko-KR" dirty="0"/>
              <a:t>2 </a:t>
            </a:r>
            <a:r>
              <a:rPr lang="ko-KR" altLang="en-US" dirty="0"/>
              <a:t>배 정도 빠릅니다</a:t>
            </a:r>
            <a:r>
              <a:rPr lang="en-US" altLang="ko-KR" dirty="0"/>
              <a:t>. </a:t>
            </a:r>
            <a:r>
              <a:rPr lang="ko-KR" altLang="en-US" dirty="0"/>
              <a:t>데이터가 커질수록</a:t>
            </a:r>
            <a:r>
              <a:rPr lang="en-US" altLang="ko-KR" dirty="0"/>
              <a:t>[4096 centroid]</a:t>
            </a:r>
            <a:r>
              <a:rPr lang="ko-KR" altLang="en-US" dirty="0"/>
              <a:t> </a:t>
            </a:r>
            <a:r>
              <a:rPr lang="en-US" altLang="ko-KR" dirty="0"/>
              <a:t>GPU </a:t>
            </a:r>
            <a:r>
              <a:rPr lang="ko-KR" altLang="en-US" dirty="0"/>
              <a:t>의 개수에 선형적으로 성능이 증가합니다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50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Exact </a:t>
            </a:r>
            <a:r>
              <a:rPr lang="ko-KR" altLang="en-US" dirty="0"/>
              <a:t>근접 이웃 검색의 성능입니다</a:t>
            </a:r>
            <a:r>
              <a:rPr lang="en-US" altLang="ko-KR" dirty="0"/>
              <a:t>. 128</a:t>
            </a:r>
            <a:r>
              <a:rPr lang="ko-KR" altLang="en-US" dirty="0"/>
              <a:t>차원으로 </a:t>
            </a:r>
            <a:r>
              <a:rPr lang="ko-KR" altLang="en-US" dirty="0" err="1"/>
              <a:t>임베딩된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 err="1"/>
              <a:t>만건의</a:t>
            </a:r>
            <a:r>
              <a:rPr lang="ko-KR" altLang="en-US" dirty="0"/>
              <a:t> 이미지에서 </a:t>
            </a:r>
            <a:r>
              <a:rPr lang="en-US" altLang="ko-KR" dirty="0"/>
              <a:t>1</a:t>
            </a:r>
            <a:r>
              <a:rPr lang="ko-KR" altLang="en-US" dirty="0"/>
              <a:t>초 이하의 시간에 검색이 가능합니다</a:t>
            </a:r>
            <a:r>
              <a:rPr lang="en-US" altLang="ko-KR" dirty="0"/>
              <a:t>. K</a:t>
            </a:r>
            <a:r>
              <a:rPr lang="ko-KR" altLang="en-US" dirty="0"/>
              <a:t>값의 선택에 따라서 성능이 변합니다</a:t>
            </a:r>
            <a:r>
              <a:rPr lang="en-US" altLang="ko-KR" dirty="0"/>
              <a:t>. </a:t>
            </a:r>
            <a:r>
              <a:rPr lang="ko-KR" altLang="en-US" dirty="0"/>
              <a:t>이것도 병합 정렬 네트워크 부분의 병목 현상이 원인으로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55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빌리온스케일의</a:t>
            </a:r>
            <a:r>
              <a:rPr lang="ko-KR" altLang="en-US" dirty="0"/>
              <a:t> </a:t>
            </a:r>
            <a:r>
              <a:rPr lang="ko-KR" altLang="en-US" dirty="0" err="1"/>
              <a:t>최근사</a:t>
            </a:r>
            <a:r>
              <a:rPr lang="ko-KR" altLang="en-US" dirty="0"/>
              <a:t> 검색 성능입니다</a:t>
            </a:r>
            <a:r>
              <a:rPr lang="en-US" altLang="ko-KR" dirty="0"/>
              <a:t>. SIFT one million </a:t>
            </a:r>
            <a:r>
              <a:rPr lang="ko-KR" altLang="en-US" dirty="0"/>
              <a:t>과 </a:t>
            </a:r>
            <a:r>
              <a:rPr lang="en-US" altLang="ko-KR" dirty="0"/>
              <a:t>one billion </a:t>
            </a:r>
            <a:r>
              <a:rPr lang="ko-KR" altLang="en-US" dirty="0"/>
              <a:t>에서는 패트릭 </a:t>
            </a:r>
            <a:r>
              <a:rPr lang="ko-KR" altLang="en-US" dirty="0" err="1"/>
              <a:t>웨이숄렉이</a:t>
            </a:r>
            <a:r>
              <a:rPr lang="ko-KR" altLang="en-US" dirty="0"/>
              <a:t> 제안한 방법과 비교했습니다</a:t>
            </a:r>
            <a:r>
              <a:rPr lang="en-US" altLang="ko-KR" dirty="0"/>
              <a:t>. (Recall at k : </a:t>
            </a:r>
            <a:r>
              <a:rPr lang="ko-KR" altLang="en-US" dirty="0" err="1"/>
              <a:t>재현율</a:t>
            </a:r>
            <a:r>
              <a:rPr lang="en-US" altLang="ko-KR" dirty="0"/>
              <a:t>, k</a:t>
            </a:r>
            <a:r>
              <a:rPr lang="ko-KR" altLang="en-US" dirty="0"/>
              <a:t>개를 </a:t>
            </a:r>
            <a:r>
              <a:rPr lang="ko-KR" altLang="en-US" dirty="0" err="1"/>
              <a:t>검색했을때</a:t>
            </a:r>
            <a:r>
              <a:rPr lang="ko-KR" altLang="en-US" dirty="0"/>
              <a:t> 적절한 아이템을 검색한 비율</a:t>
            </a:r>
            <a:r>
              <a:rPr lang="en-US" altLang="ko-KR" dirty="0"/>
              <a:t>.) SIFT1M </a:t>
            </a:r>
            <a:r>
              <a:rPr lang="ko-KR" altLang="en-US" dirty="0"/>
              <a:t>에서는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err="1"/>
              <a:t>검색했을때의</a:t>
            </a:r>
            <a:r>
              <a:rPr lang="ko-KR" altLang="en-US" dirty="0"/>
              <a:t> 재현율과</a:t>
            </a:r>
            <a:r>
              <a:rPr lang="en-US" altLang="ko-KR" dirty="0"/>
              <a:t> 100</a:t>
            </a:r>
            <a:r>
              <a:rPr lang="ko-KR" altLang="en-US" dirty="0"/>
              <a:t>개를 </a:t>
            </a:r>
            <a:r>
              <a:rPr lang="ko-KR" altLang="en-US" dirty="0" err="1"/>
              <a:t>검색했을때의</a:t>
            </a:r>
            <a:r>
              <a:rPr lang="ko-KR" altLang="en-US" dirty="0"/>
              <a:t> 재현율이 각각 </a:t>
            </a:r>
            <a:r>
              <a:rPr lang="en-US" altLang="ko-KR" dirty="0"/>
              <a:t>0.80</a:t>
            </a:r>
            <a:r>
              <a:rPr lang="ko-KR" altLang="en-US" dirty="0"/>
              <a:t>과 </a:t>
            </a:r>
            <a:r>
              <a:rPr lang="en-US" altLang="ko-KR" dirty="0"/>
              <a:t>0.95</a:t>
            </a:r>
            <a:r>
              <a:rPr lang="ko-KR" altLang="en-US" dirty="0"/>
              <a:t>로 </a:t>
            </a:r>
            <a:r>
              <a:rPr lang="ko-KR" altLang="en-US" dirty="0" err="1"/>
              <a:t>웨이숄렉의</a:t>
            </a:r>
            <a:r>
              <a:rPr lang="ko-KR" altLang="en-US" dirty="0"/>
              <a:t> 방법을 능가했습니다</a:t>
            </a:r>
            <a:r>
              <a:rPr lang="en-US" altLang="ko-KR" dirty="0"/>
              <a:t>. SIFT1B </a:t>
            </a:r>
            <a:r>
              <a:rPr lang="ko-KR" altLang="en-US" dirty="0"/>
              <a:t>에서는 비슷한 재현율을 보이는 검색시간이 </a:t>
            </a:r>
            <a:r>
              <a:rPr lang="en-US" altLang="ko-KR" dirty="0"/>
              <a:t>8.5</a:t>
            </a:r>
            <a:r>
              <a:rPr lang="ko-KR" altLang="en-US" dirty="0"/>
              <a:t>배 더 빠른 결과가 나왔습니다</a:t>
            </a:r>
            <a:r>
              <a:rPr lang="en-US" altLang="ko-KR" dirty="0"/>
              <a:t>. DEEP1B </a:t>
            </a:r>
            <a:r>
              <a:rPr lang="ko-KR" altLang="en-US" dirty="0"/>
              <a:t>에서도 </a:t>
            </a:r>
            <a:r>
              <a:rPr lang="ko-KR" altLang="en-US" dirty="0" err="1"/>
              <a:t>바벤코와</a:t>
            </a:r>
            <a:r>
              <a:rPr lang="ko-KR" altLang="en-US" dirty="0"/>
              <a:t> </a:t>
            </a:r>
            <a:r>
              <a:rPr lang="ko-KR" altLang="en-US" dirty="0" err="1"/>
              <a:t>렘스키가</a:t>
            </a:r>
            <a:r>
              <a:rPr lang="ko-KR" altLang="en-US" dirty="0"/>
              <a:t> 제안한 방법에 비해 훨씬 빠른 속도를 기록했습니다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779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9</a:t>
            </a:r>
            <a:r>
              <a:rPr lang="ko-KR" altLang="en-US" dirty="0"/>
              <a:t>천</a:t>
            </a:r>
            <a:r>
              <a:rPr lang="en-US" altLang="ko-KR" dirty="0"/>
              <a:t>5</a:t>
            </a:r>
            <a:r>
              <a:rPr lang="ko-KR" altLang="en-US" dirty="0"/>
              <a:t>백만개의 이미지를 사용한 </a:t>
            </a:r>
            <a:r>
              <a:rPr lang="en-US" altLang="ko-KR" dirty="0"/>
              <a:t>k-NN </a:t>
            </a:r>
            <a:r>
              <a:rPr lang="ko-KR" altLang="en-US" dirty="0"/>
              <a:t>그래프를 그려서 성능을 검증했습니다</a:t>
            </a:r>
            <a:r>
              <a:rPr lang="en-US" altLang="ko-KR" dirty="0"/>
              <a:t>. YFCC100M </a:t>
            </a:r>
            <a:r>
              <a:rPr lang="ko-KR" altLang="en-US" dirty="0"/>
              <a:t>의 경우</a:t>
            </a:r>
            <a:r>
              <a:rPr lang="en-US" altLang="ko-KR" dirty="0"/>
              <a:t> 35</a:t>
            </a:r>
            <a:r>
              <a:rPr lang="ko-KR" altLang="en-US" dirty="0"/>
              <a:t>분만에 </a:t>
            </a:r>
            <a:r>
              <a:rPr lang="en-US" altLang="ko-KR" dirty="0"/>
              <a:t>0.8 </a:t>
            </a:r>
            <a:r>
              <a:rPr lang="ko-KR" altLang="en-US" dirty="0"/>
              <a:t>정도의 정밀도를 얻을 수 있습니다</a:t>
            </a:r>
            <a:r>
              <a:rPr lang="en-US" altLang="ko-KR" dirty="0"/>
              <a:t>. DEEP1B </a:t>
            </a:r>
            <a:r>
              <a:rPr lang="ko-KR" altLang="en-US" dirty="0"/>
              <a:t>의 경우 낮은 </a:t>
            </a:r>
            <a:r>
              <a:rPr lang="ko-KR" altLang="en-US" dirty="0" err="1"/>
              <a:t>퀄러티의</a:t>
            </a:r>
            <a:r>
              <a:rPr lang="ko-KR" altLang="en-US" dirty="0"/>
              <a:t> 그래프는 </a:t>
            </a:r>
            <a:r>
              <a:rPr lang="en-US" altLang="ko-KR" dirty="0"/>
              <a:t>6</a:t>
            </a:r>
            <a:r>
              <a:rPr lang="ko-KR" altLang="en-US" dirty="0"/>
              <a:t>시간 정도에</a:t>
            </a:r>
            <a:r>
              <a:rPr lang="en-US" altLang="ko-KR" dirty="0"/>
              <a:t>, </a:t>
            </a:r>
            <a:r>
              <a:rPr lang="ko-KR" altLang="en-US" dirty="0"/>
              <a:t>높은 퀄리티의 그래프는 </a:t>
            </a:r>
            <a:r>
              <a:rPr lang="en-US" altLang="ko-KR" dirty="0"/>
              <a:t>12</a:t>
            </a:r>
            <a:r>
              <a:rPr lang="ko-KR" altLang="en-US" dirty="0"/>
              <a:t>시간 정도에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27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천</a:t>
            </a:r>
            <a:r>
              <a:rPr lang="en-US" altLang="ko-KR" dirty="0"/>
              <a:t>5</a:t>
            </a:r>
            <a:r>
              <a:rPr lang="ko-KR" altLang="en-US" dirty="0"/>
              <a:t>백만개의 이미지를 사용해 </a:t>
            </a:r>
            <a:r>
              <a:rPr lang="en-US" altLang="ko-KR" dirty="0"/>
              <a:t>k-NN </a:t>
            </a:r>
            <a:r>
              <a:rPr lang="ko-KR" altLang="en-US" dirty="0"/>
              <a:t>그래프를 구성한 후</a:t>
            </a:r>
            <a:r>
              <a:rPr lang="en-US" altLang="ko-KR" dirty="0"/>
              <a:t>, </a:t>
            </a:r>
            <a:r>
              <a:rPr lang="ko-KR" altLang="en-US" dirty="0"/>
              <a:t>두개의 이미지의 사이의 경로에 있는 이미지를 출력한 모습입니다</a:t>
            </a:r>
            <a:r>
              <a:rPr lang="en-US" altLang="ko-KR" dirty="0"/>
              <a:t>. </a:t>
            </a:r>
            <a:r>
              <a:rPr lang="ko-KR" altLang="en-US" dirty="0"/>
              <a:t>그래프에 상당히 많은 꽃 이미지가 있기때문에 두 이미지의 경로의 </a:t>
            </a:r>
            <a:r>
              <a:rPr lang="ko-KR" altLang="en-US" dirty="0" err="1"/>
              <a:t>스무스한</a:t>
            </a:r>
            <a:r>
              <a:rPr lang="ko-KR" altLang="en-US" dirty="0"/>
              <a:t> 변화를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80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발표를 위해 참고한 자료들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4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논문의 저자입니다</a:t>
            </a:r>
            <a:r>
              <a:rPr lang="en-US" altLang="ko-KR" dirty="0"/>
              <a:t>. </a:t>
            </a:r>
            <a:r>
              <a:rPr lang="ko-KR" altLang="en-US" dirty="0"/>
              <a:t>제프 </a:t>
            </a:r>
            <a:r>
              <a:rPr lang="ko-KR" altLang="en-US" dirty="0" err="1"/>
              <a:t>젼슨</a:t>
            </a:r>
            <a:r>
              <a:rPr lang="en-US" altLang="ko-KR" dirty="0"/>
              <a:t>(</a:t>
            </a:r>
            <a:r>
              <a:rPr lang="ko-KR" altLang="en-US" dirty="0"/>
              <a:t>뉴욕</a:t>
            </a:r>
            <a:r>
              <a:rPr lang="en-US" altLang="ko-KR" dirty="0"/>
              <a:t>), </a:t>
            </a:r>
            <a:r>
              <a:rPr lang="ko-KR" altLang="en-US" dirty="0" err="1"/>
              <a:t>매띠즈</a:t>
            </a:r>
            <a:r>
              <a:rPr lang="ko-KR" altLang="en-US" dirty="0"/>
              <a:t> </a:t>
            </a:r>
            <a:r>
              <a:rPr lang="ko-KR" altLang="en-US" dirty="0" err="1"/>
              <a:t>더어즈</a:t>
            </a:r>
            <a:r>
              <a:rPr lang="en-US" altLang="ko-KR" dirty="0"/>
              <a:t>(</a:t>
            </a:r>
            <a:r>
              <a:rPr lang="ko-KR" altLang="en-US" dirty="0"/>
              <a:t>파리</a:t>
            </a:r>
            <a:r>
              <a:rPr lang="en-US" altLang="ko-KR" dirty="0"/>
              <a:t>), </a:t>
            </a:r>
            <a:r>
              <a:rPr lang="ko-KR" altLang="en-US" dirty="0" err="1"/>
              <a:t>에르베</a:t>
            </a:r>
            <a:r>
              <a:rPr lang="ko-KR" altLang="en-US" dirty="0"/>
              <a:t> </a:t>
            </a:r>
            <a:r>
              <a:rPr lang="ko-KR" altLang="en-US" dirty="0" err="1"/>
              <a:t>저구</a:t>
            </a:r>
            <a:r>
              <a:rPr lang="en-US" altLang="ko-KR" dirty="0"/>
              <a:t>(</a:t>
            </a:r>
            <a:r>
              <a:rPr lang="ko-KR" altLang="en-US" dirty="0"/>
              <a:t>파리</a:t>
            </a:r>
            <a:r>
              <a:rPr lang="en-US" altLang="ko-KR" dirty="0"/>
              <a:t>) </a:t>
            </a:r>
            <a:r>
              <a:rPr lang="ko-KR" altLang="en-US" dirty="0"/>
              <a:t>라는 페이스북의 연구원 </a:t>
            </a:r>
            <a:r>
              <a:rPr lang="en-US" altLang="ko-KR" dirty="0"/>
              <a:t>3</a:t>
            </a:r>
            <a:r>
              <a:rPr lang="ko-KR" altLang="en-US" dirty="0"/>
              <a:t>명이 이 논문을 발표했습니다</a:t>
            </a:r>
            <a:r>
              <a:rPr lang="en-US" altLang="ko-KR" dirty="0"/>
              <a:t>. </a:t>
            </a:r>
            <a:r>
              <a:rPr lang="ko-KR" altLang="en-US" dirty="0"/>
              <a:t>이 논문은 </a:t>
            </a:r>
            <a:r>
              <a:rPr lang="en-US" altLang="ko-KR" dirty="0"/>
              <a:t>600</a:t>
            </a:r>
            <a:r>
              <a:rPr lang="ko-KR" altLang="en-US" dirty="0"/>
              <a:t>회 이상 인용되었습니다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15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논문을 조사하면서 </a:t>
            </a:r>
            <a:r>
              <a:rPr lang="ko-KR" altLang="en-US" dirty="0" err="1"/>
              <a:t>시밀러리티</a:t>
            </a:r>
            <a:r>
              <a:rPr lang="ko-KR" altLang="en-US" dirty="0"/>
              <a:t> </a:t>
            </a:r>
            <a:r>
              <a:rPr lang="ko-KR" altLang="en-US" dirty="0" err="1"/>
              <a:t>서치</a:t>
            </a:r>
            <a:r>
              <a:rPr lang="ko-KR" altLang="en-US" dirty="0"/>
              <a:t> 분야 및 관련된 서브 분야에 관한 많은 기법들을 접하고 공부 할 수 있었던 좋은 기회를 가졌던 것 같습니다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혹시 질문 있으신 분 있으시면 질문 해 주시기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68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논문의 저자들은 멀티미디어 문서들 중에서 유사한 아이템들을 빠르게 찾아낼 수 있는</a:t>
            </a:r>
            <a:r>
              <a:rPr lang="en-US" altLang="ko-KR" dirty="0"/>
              <a:t>, </a:t>
            </a:r>
            <a:r>
              <a:rPr lang="ko-KR" altLang="en-US" dirty="0" err="1"/>
              <a:t>시밀러리티</a:t>
            </a:r>
            <a:r>
              <a:rPr lang="ko-KR" altLang="en-US" dirty="0"/>
              <a:t> </a:t>
            </a:r>
            <a:r>
              <a:rPr lang="ko-KR" altLang="en-US" dirty="0" err="1"/>
              <a:t>서치를</a:t>
            </a:r>
            <a:r>
              <a:rPr lang="ko-KR" altLang="en-US" dirty="0"/>
              <a:t> 위한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라이브러리를 개발하고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“Billion-scale similarity search with GPUs”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라는 논문을 작성 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아래의 이미지들은 이들이 논문에 구현한 내용으로 검색된 유사한 이미지들의 예시 입니다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32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논문의 구성 입니다</a:t>
            </a:r>
            <a:r>
              <a:rPr lang="en-US" altLang="ko-KR" dirty="0"/>
              <a:t>. </a:t>
            </a:r>
            <a:r>
              <a:rPr lang="ko-KR" altLang="en-US" dirty="0"/>
              <a:t>논문의 목차와 서브 목차들은 이렇게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0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baseline="0" dirty="0">
                <a:latin typeface="ArialUnicodeMS"/>
              </a:rPr>
              <a:t>온라인 이미지와 비디오는 구조화되지 않고 일반적으로 레이블이 지정되지 않아서 직접 비교하기가 어렵습니다</a:t>
            </a:r>
            <a:r>
              <a:rPr lang="en-US" altLang="ko-KR" sz="1200" b="0" i="0" u="none" strike="noStrike" baseline="0" dirty="0">
                <a:latin typeface="ArialUnicodeMS"/>
              </a:rPr>
              <a:t>. </a:t>
            </a:r>
            <a:r>
              <a:rPr lang="ko-KR" altLang="en-US" sz="1200" b="0" i="0" u="none" strike="noStrike" baseline="0" dirty="0">
                <a:latin typeface="ArialUnicodeMS"/>
              </a:rPr>
              <a:t>이를 가능하게 하려면</a:t>
            </a:r>
            <a:r>
              <a:rPr lang="en-US" altLang="ko-KR" sz="1200" b="0" i="0" u="none" strike="noStrike" baseline="0" dirty="0">
                <a:latin typeface="ArialUnicodeMS"/>
              </a:rPr>
              <a:t>, </a:t>
            </a:r>
            <a:r>
              <a:rPr lang="ko-KR" altLang="en-US" sz="1200" b="0" i="0" u="none" strike="noStrike" baseline="0" dirty="0">
                <a:latin typeface="ArialUnicodeMS"/>
              </a:rPr>
              <a:t>실수 값의 고차원 벡터를 사용해서 이미지와 비디오를 표현하고 벡터 간의 거리를 비교해서 가장 가까운 것을 찾아야 합니다</a:t>
            </a:r>
            <a:r>
              <a:rPr lang="en-US" altLang="ko-KR" sz="1200" b="0" i="0" u="none" strike="noStrike" baseline="0" dirty="0">
                <a:latin typeface="ArialUnicodeMS"/>
              </a:rPr>
              <a:t>. </a:t>
            </a:r>
            <a:r>
              <a:rPr lang="ko-KR" altLang="en-US" sz="1200" b="0" i="0" u="none" strike="noStrike" baseline="0" dirty="0">
                <a:latin typeface="ArialUnicodeMS"/>
              </a:rPr>
              <a:t>이렇게 여러 종류의 멀티미디어 문서를 벡터로 표현하는 것을 </a:t>
            </a:r>
            <a:r>
              <a:rPr lang="ko-KR" altLang="en-US" sz="1200" b="0" i="0" u="none" strike="noStrike" baseline="0" dirty="0" err="1">
                <a:latin typeface="ArialUnicodeMS"/>
              </a:rPr>
              <a:t>임베딩이라고</a:t>
            </a:r>
            <a:r>
              <a:rPr lang="ko-KR" altLang="en-US" sz="1200" b="0" i="0" u="none" strike="noStrike" baseline="0" dirty="0">
                <a:latin typeface="ArialUnicodeMS"/>
              </a:rPr>
              <a:t> 하며</a:t>
            </a:r>
            <a:r>
              <a:rPr lang="en-US" altLang="ko-KR" sz="1200" b="0" i="0" u="none" strike="noStrike" baseline="0" dirty="0">
                <a:latin typeface="ArialUnicodeMS"/>
              </a:rPr>
              <a:t>, </a:t>
            </a:r>
            <a:r>
              <a:rPr lang="ko-KR" altLang="en-US" sz="1200" b="0" i="0" u="none" strike="noStrike" baseline="0" dirty="0">
                <a:latin typeface="ArialUnicodeMS"/>
              </a:rPr>
              <a:t>실수 값으로 표현된 벡터들은 서로 비교하거나 계산할 수 있습니다</a:t>
            </a:r>
            <a:r>
              <a:rPr lang="en-US" altLang="ko-KR" sz="1200" b="0" i="0" u="none" strike="noStrike" baseline="0" dirty="0">
                <a:latin typeface="ArialUnicodeM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7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논문의 </a:t>
            </a:r>
            <a:r>
              <a:rPr lang="ko-KR" altLang="en-US" dirty="0" err="1">
                <a:solidFill>
                  <a:srgbClr val="000000"/>
                </a:solidFill>
                <a:latin typeface="t1-gul-regular-italic"/>
              </a:rPr>
              <a:t>프라블럼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셋업 에서는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n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개의 벡터로 구성된 데이터 집합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[y]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에서 쿼리벡터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x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에 가까운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k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개의 부분집합을 찾아내는 것을 목표로 하고 있습니다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80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>
                <a:solidFill>
                  <a:srgbClr val="000000"/>
                </a:solidFill>
                <a:latin typeface="t1-gul-regular-italic"/>
              </a:rPr>
              <a:t>시밀러리티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t1-gul-regular-italic"/>
              </a:rPr>
              <a:t>서치는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이와 같은 트레이드오프를 가집니다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 3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개의 방향으로 높은 정확도의 검색 결과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메모리 소비량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실행 속도의 성능이 있는데요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정확도를 </a:t>
            </a:r>
            <a:r>
              <a:rPr lang="ko-KR" altLang="en-US" dirty="0" err="1">
                <a:solidFill>
                  <a:srgbClr val="000000"/>
                </a:solidFill>
                <a:latin typeface="t1-gul-regular-italic"/>
              </a:rPr>
              <a:t>높이기위한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Exhaustive(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철저한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검색과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메모리 소비량을 줄이기 위한 데이터 압축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(Product Quantization Code),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그리고 실행 속도를 높이기 위한 </a:t>
            </a:r>
            <a:r>
              <a:rPr lang="ko-KR" altLang="en-US" dirty="0" err="1">
                <a:solidFill>
                  <a:srgbClr val="000000"/>
                </a:solidFill>
                <a:latin typeface="t1-gul-regular-italic"/>
              </a:rPr>
              <a:t>프루닝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(Inverted File Structure + PQ Code Pruning (</a:t>
            </a:r>
            <a:r>
              <a:rPr lang="en-US" altLang="ko-KR" sz="1800" b="0" i="0" u="none" strike="noStrike" baseline="0" dirty="0">
                <a:latin typeface="CMBX9"/>
              </a:rPr>
              <a:t>IVFADC))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을 사용합니다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</a:t>
            </a:r>
          </a:p>
          <a:p>
            <a:pPr algn="l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67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기본적인 </a:t>
            </a:r>
            <a:r>
              <a:rPr lang="ko-KR" altLang="en-US" dirty="0" err="1"/>
              <a:t>콴티제이션에</a:t>
            </a:r>
            <a:r>
              <a:rPr lang="ko-KR" altLang="en-US" dirty="0"/>
              <a:t> 대해서 설명 드리겠습니다</a:t>
            </a:r>
            <a:r>
              <a:rPr lang="en-US" altLang="ko-KR" dirty="0"/>
              <a:t>. </a:t>
            </a:r>
            <a:r>
              <a:rPr lang="ko-KR" altLang="en-US" dirty="0" err="1"/>
              <a:t>콴티제이션이라는</a:t>
            </a:r>
            <a:r>
              <a:rPr lang="ko-KR" altLang="en-US" dirty="0"/>
              <a:t> 것은</a:t>
            </a:r>
            <a:r>
              <a:rPr lang="en-US" altLang="ko-KR" dirty="0"/>
              <a:t> </a:t>
            </a:r>
            <a:r>
              <a:rPr lang="ko-KR" altLang="en-US" dirty="0"/>
              <a:t>양자화 라는 단어로 해석되는데</a:t>
            </a:r>
            <a:r>
              <a:rPr lang="en-US" altLang="ko-KR" dirty="0"/>
              <a:t>, </a:t>
            </a:r>
            <a:r>
              <a:rPr lang="ko-KR" altLang="en-US" dirty="0"/>
              <a:t>아날로그 신호와 같은 연속적인 수를 디지털 신호와 같은 이산적인 값으로 변환하는 것이라고 보시면 됩니다</a:t>
            </a:r>
            <a:r>
              <a:rPr lang="en-US" altLang="ko-KR" dirty="0"/>
              <a:t>. </a:t>
            </a:r>
            <a:r>
              <a:rPr lang="ko-KR" altLang="en-US" dirty="0"/>
              <a:t>여기서 사용되는 </a:t>
            </a:r>
            <a:r>
              <a:rPr lang="ko-KR" altLang="en-US" dirty="0" err="1"/>
              <a:t>콴티제이션</a:t>
            </a:r>
            <a:r>
              <a:rPr lang="ko-KR" altLang="en-US" dirty="0"/>
              <a:t> 즉 양자화는</a:t>
            </a:r>
            <a:r>
              <a:rPr lang="en-US" altLang="ko-KR" dirty="0"/>
              <a:t>, </a:t>
            </a:r>
            <a:r>
              <a:rPr lang="ko-KR" altLang="en-US" dirty="0"/>
              <a:t>다차원의 실수 값으로 </a:t>
            </a:r>
            <a:r>
              <a:rPr lang="ko-KR" altLang="en-US" dirty="0" err="1"/>
              <a:t>임베딩된</a:t>
            </a:r>
            <a:r>
              <a:rPr lang="ko-KR" altLang="en-US" dirty="0"/>
              <a:t> 벡터를 정수 값으로 압축하는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FFE87-A385-4DDC-AC3B-2FDAE8459F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1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184E9-D7A4-420C-B3A5-5BAE388B1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DA8477-AE3C-4575-ADD2-5DF02F5CB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F7DCB-CC5B-4C63-A917-139ED98E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7BD02-CED8-459E-8815-E6EE5FF3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E74DD-3873-4852-BECD-9FE55AD5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9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0FC51-35F8-4578-99A2-F5BECE8C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D7A15A-232C-4B8E-996B-3761C377F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610A9-6376-4BD8-B7E1-9254BC6F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798A7-84E3-450F-8CDD-5E32A62A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EAB9-567E-4E17-8F0E-D17074F6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2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120CEE-EE1B-40CA-AD53-CDCB689CC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3BE3B1-6055-43A4-A1AA-24EB9C391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AB38E-D57E-4E13-A506-DCBA6138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C49A-5617-4AF8-8036-D1E329DB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FAE75-4260-40B9-921F-8CDB38FE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5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A47C3-8621-42F2-97E9-D8A82501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FD187-13FB-4D3F-8A58-2484B60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83591-F9FC-4518-A071-61B78ECE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4F526-A640-480A-A449-3EFDD121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C77591-B511-4D3F-B764-F7E1EE7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2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3B6B3-35FD-48E4-AC8A-9C3E7F35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D59B8-FCCC-45F8-807F-409E0B916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235FA-6EA5-4090-A88D-4506EC0E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3EFB6-F3B2-4402-B272-E0032755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14CC7-016B-43A9-912F-516A2B30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F5A5-647C-4D8B-9F8F-D4D2C906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625AC-8BB7-4A94-8945-FEDE73221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9DA1D4-E684-483C-925E-2DD6973CD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0ED23B-7951-4C73-A808-F9C3F5BC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C9C230-6255-4FD1-ABAB-13B1FC0A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53282-2304-43CF-9E4D-988311BB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5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C660D-666A-4DA4-B0E5-6953CB42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8ACA-7648-4BFE-9DED-6623DFDF6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825EF-5534-40BE-9CB8-CF9E21F5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9CC4A2-8191-4627-8D1D-5303FDFE8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0531F1-9910-4BD9-AD4E-0BBB2EBEC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774231-526D-4739-BEB5-EAECA090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79A4A3-4766-4C2C-B334-5EC11600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230860-7488-4E37-9258-3E3E74E0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1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CA19-5635-4E3E-9091-D2090976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128B33-E756-4875-BA15-BCCFC580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5CC69-60DC-48DC-8EE6-EF41F015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8D2AD1-E8D1-4870-9957-95F46C25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1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40AF87-0130-4544-BDA2-50CC1F62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C52019-68B4-4479-BC31-E8E6DDE6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B7A68-AB5B-49C7-A7FE-D23BC05C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3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12A45-85FA-4F65-94AE-658DA7BD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D55B6-DD87-4395-92F0-3F0C6B222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789373-79D5-40D7-A633-D7DC324B6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08699-BEF9-499C-95EE-3D1D18FD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336B9-27FC-4E78-8DCA-5C8F93FC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5D47A2-9D18-418E-A98F-2D581E82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6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AB218-BB1B-4D43-A4A7-8DFF8841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DC12A7-6B1F-42A4-B412-AC89FA25E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A43026-FAF7-4943-98F7-65BE9FBC3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DF710-89F0-4BF1-AF4D-72750515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820E0-C99B-4FE3-B665-9E994398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71224C-C55E-41DD-8626-E5309A6A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3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6FED77-47B1-4A88-B0F6-1A91CA4C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ACBD6-1579-43C2-8DA3-A0A25E210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750FD-7067-460F-86DA-977AE57CF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D8F00-96CB-47C3-929F-B145AC2298C7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9D02E-0A48-420E-BBCA-5593A6C17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3B7CB-A4CA-48C9-A1A2-32D36C482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3B2DD-D60C-48C1-863E-DCE8CE826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7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.kr/content/apac/pdf/tesla/nvidia-kepler-gk110-architecture-whitepaper-kr.pdf" TargetMode="External"/><Relationship Id="rId7" Type="http://schemas.openxmlformats.org/officeDocument/2006/relationships/hyperlink" Target="https://en.wikipedia.org/wiki/Bitonic_sor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ineering.fb.com/2017/03/29/data-infrastructure/faiss-a-library-for-efficient-similarity-search/" TargetMode="External"/><Relationship Id="rId5" Type="http://schemas.openxmlformats.org/officeDocument/2006/relationships/hyperlink" Target="https://youtu.be/SKrHs03i08Q" TargetMode="External"/><Relationship Id="rId4" Type="http://schemas.openxmlformats.org/officeDocument/2006/relationships/hyperlink" Target="https://youtu.be/Un1Q92lfhP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03EDB-7189-4750-8CF9-C4BD4121B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6" y="1122363"/>
            <a:ext cx="10686288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Billion-scale similarity search with GPUs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1F2B3F-297F-42EC-B96F-EAD0CD5AC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/>
          </a:p>
          <a:p>
            <a:r>
              <a:rPr lang="ko-KR" altLang="en-US"/>
              <a:t>부산대학교 대학원 정보융합공학과 </a:t>
            </a:r>
            <a:r>
              <a:rPr lang="en-US" altLang="ko-KR"/>
              <a:t>A.I.</a:t>
            </a:r>
            <a:r>
              <a:rPr lang="ko-KR" altLang="en-US"/>
              <a:t>전공</a:t>
            </a:r>
            <a:endParaRPr lang="en-US" altLang="ko-KR"/>
          </a:p>
          <a:p>
            <a:r>
              <a:rPr lang="ko-KR" altLang="en-US"/>
              <a:t>김원일</a:t>
            </a:r>
            <a:r>
              <a:rPr lang="en-US" altLang="ko-KR"/>
              <a:t>(202188509)</a:t>
            </a:r>
          </a:p>
          <a:p>
            <a:r>
              <a:rPr lang="en-US" altLang="ko-KR"/>
              <a:t>2021.03.24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94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C930DD-6199-4AF0-A2F5-64F9C7E2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2" y="1085851"/>
            <a:ext cx="9379396" cy="519414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Compression – Quantization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6378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409D4E-D35E-4FE7-88DD-E2A795D4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2" y="1085851"/>
            <a:ext cx="9379396" cy="519414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Compression – Product Quantization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A78F9-AD51-4249-A9BA-9767086A2012}"/>
              </a:ext>
            </a:extLst>
          </p:cNvPr>
          <p:cNvSpPr txBox="1"/>
          <p:nvPr/>
        </p:nvSpPr>
        <p:spPr>
          <a:xfrm>
            <a:off x="2017600" y="6279991"/>
            <a:ext cx="815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Split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vector into sub-vectors, and quantize each sub-vector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45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5044C4-4845-4891-95B7-1C2427B5C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08" y="1167314"/>
            <a:ext cx="9418584" cy="526788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Compression – Product Quantization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817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Compression – Product Quantization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760A3A-6B52-4A45-9F32-2A5D3539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08" y="847725"/>
            <a:ext cx="9418584" cy="59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C485022-E8F0-45B8-8F11-EE72DC2F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2" y="1085851"/>
            <a:ext cx="9379396" cy="518763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7. Pruning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9885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7. Pruning – Inverted File Structure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93E91A-AB37-4AD0-A54F-60C29B7FE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90" y="991539"/>
            <a:ext cx="5355736" cy="5709296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1ECEF6AD-4FDE-47D0-8E2A-2B36AE6F8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313388"/>
              </p:ext>
            </p:extLst>
          </p:nvPr>
        </p:nvGraphicFramePr>
        <p:xfrm>
          <a:off x="787122" y="1624289"/>
          <a:ext cx="1775250" cy="19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625">
                  <a:extLst>
                    <a:ext uri="{9D8B030D-6E8A-4147-A177-3AD203B41FA5}">
                      <a16:colId xmlns:a16="http://schemas.microsoft.com/office/drawing/2014/main" val="2249262520"/>
                    </a:ext>
                  </a:extLst>
                </a:gridCol>
                <a:gridCol w="887625">
                  <a:extLst>
                    <a:ext uri="{9D8B030D-6E8A-4147-A177-3AD203B41FA5}">
                      <a16:colId xmlns:a16="http://schemas.microsoft.com/office/drawing/2014/main" val="3340620993"/>
                    </a:ext>
                  </a:extLst>
                </a:gridCol>
              </a:tblGrid>
              <a:tr h="268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Value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859696"/>
                  </a:ext>
                </a:extLst>
              </a:tr>
              <a:tr h="394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849015"/>
                  </a:ext>
                </a:extLst>
              </a:tr>
              <a:tr h="394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Orange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88759"/>
                  </a:ext>
                </a:extLst>
              </a:tr>
              <a:tr h="394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056704"/>
                  </a:ext>
                </a:extLst>
              </a:tr>
              <a:tr h="394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Banana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4195409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310829C7-E12E-4AA2-852C-216262A13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72637"/>
              </p:ext>
            </p:extLst>
          </p:nvPr>
        </p:nvGraphicFramePr>
        <p:xfrm>
          <a:off x="787122" y="4213435"/>
          <a:ext cx="1775250" cy="186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625">
                  <a:extLst>
                    <a:ext uri="{9D8B030D-6E8A-4147-A177-3AD203B41FA5}">
                      <a16:colId xmlns:a16="http://schemas.microsoft.com/office/drawing/2014/main" val="2249262520"/>
                    </a:ext>
                  </a:extLst>
                </a:gridCol>
                <a:gridCol w="887625">
                  <a:extLst>
                    <a:ext uri="{9D8B030D-6E8A-4147-A177-3AD203B41FA5}">
                      <a16:colId xmlns:a16="http://schemas.microsoft.com/office/drawing/2014/main" val="3340620993"/>
                    </a:ext>
                  </a:extLst>
                </a:gridCol>
              </a:tblGrid>
              <a:tr h="269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Value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859696"/>
                  </a:ext>
                </a:extLst>
              </a:tr>
              <a:tr h="39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1, 3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849015"/>
                  </a:ext>
                </a:extLst>
              </a:tr>
              <a:tr h="39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Orange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88759"/>
                  </a:ext>
                </a:extLst>
              </a:tr>
              <a:tr h="39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Banana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056704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4195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955283-CF30-46D1-9210-94DAECB43E91}"/>
              </a:ext>
            </a:extLst>
          </p:cNvPr>
          <p:cNvSpPr txBox="1"/>
          <p:nvPr/>
        </p:nvSpPr>
        <p:spPr>
          <a:xfrm>
            <a:off x="473968" y="3844103"/>
            <a:ext cx="240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Inverted 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1AE1A-D51F-4483-8505-BC773F798765}"/>
              </a:ext>
            </a:extLst>
          </p:cNvPr>
          <p:cNvSpPr txBox="1"/>
          <p:nvPr/>
        </p:nvSpPr>
        <p:spPr>
          <a:xfrm>
            <a:off x="473968" y="1240488"/>
            <a:ext cx="240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Forward 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A08CF15A-9255-4DA0-B376-D1336457E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796970"/>
              </p:ext>
            </p:extLst>
          </p:nvPr>
        </p:nvGraphicFramePr>
        <p:xfrm>
          <a:off x="8380327" y="1360871"/>
          <a:ext cx="3470070" cy="4514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044">
                  <a:extLst>
                    <a:ext uri="{9D8B030D-6E8A-4147-A177-3AD203B41FA5}">
                      <a16:colId xmlns:a16="http://schemas.microsoft.com/office/drawing/2014/main" val="2249262520"/>
                    </a:ext>
                  </a:extLst>
                </a:gridCol>
                <a:gridCol w="2214026">
                  <a:extLst>
                    <a:ext uri="{9D8B030D-6E8A-4147-A177-3AD203B41FA5}">
                      <a16:colId xmlns:a16="http://schemas.microsoft.com/office/drawing/2014/main" val="3340620993"/>
                    </a:ext>
                  </a:extLst>
                </a:gridCol>
              </a:tblGrid>
              <a:tr h="611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Index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(Key)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List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(Value)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859696"/>
                  </a:ext>
                </a:extLst>
              </a:tr>
              <a:tr h="724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Centroid of Cluster 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Distance of C1-V1,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C1-V7,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C1-V12,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849015"/>
                  </a:ext>
                </a:extLst>
              </a:tr>
              <a:tr h="724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Centroid of Cluster 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Distance of C2-V14,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C2-V28,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C2-V33,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88759"/>
                  </a:ext>
                </a:extLst>
              </a:tr>
              <a:tr h="724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Centroid of Cluster 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Distance of C3-V2,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C3-V5,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C3-V9,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056704"/>
                  </a:ext>
                </a:extLst>
              </a:tr>
              <a:tr h="611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/>
                        <a:t>….</a:t>
                      </a:r>
                      <a:endParaRPr lang="ko-KR" altLang="en-US" sz="16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4195409"/>
                  </a:ext>
                </a:extLst>
              </a:tr>
              <a:tr h="611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Centroid of Cluster 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Distance of Ck-</a:t>
                      </a:r>
                      <a:r>
                        <a:rPr lang="en-US" altLang="ko-KR" sz="1600" dirty="0" err="1"/>
                        <a:t>Va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Ck-</a:t>
                      </a:r>
                      <a:r>
                        <a:rPr lang="en-US" altLang="ko-KR" sz="1600" dirty="0" err="1"/>
                        <a:t>Vb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Distance of Ck-</a:t>
                      </a:r>
                      <a:r>
                        <a:rPr lang="en-US" altLang="ko-KR" sz="1600" dirty="0" err="1"/>
                        <a:t>Vc</a:t>
                      </a:r>
                      <a:r>
                        <a:rPr lang="en-US" altLang="ko-KR" sz="1600" dirty="0"/>
                        <a:t>,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815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24C811-B720-424F-AA08-C362EE838D52}"/>
              </a:ext>
            </a:extLst>
          </p:cNvPr>
          <p:cNvSpPr txBox="1"/>
          <p:nvPr/>
        </p:nvSpPr>
        <p:spPr>
          <a:xfrm>
            <a:off x="8914583" y="991539"/>
            <a:ext cx="240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IVFADC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463A09-8F78-46FA-9FAF-7B36208A6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57" y="847725"/>
            <a:ext cx="9322086" cy="58039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7. Pruning – Inverted Index + PQ : Record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3089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8F83E-73DF-4C90-96D6-7BE519A8D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57" y="1173983"/>
            <a:ext cx="9322086" cy="515146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7. Pruning – Inverted Index + PQ : Record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883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4E1256-C521-46E3-BD94-4AC84D0E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57" y="977807"/>
            <a:ext cx="9322086" cy="554381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7. Pruning – Inverted Index + PQ : Record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4220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7. Pruning – Inverted Index + PQ : Search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D87D82-0B6E-42CA-A2CD-946533926005}"/>
              </a:ext>
            </a:extLst>
          </p:cNvPr>
          <p:cNvGrpSpPr/>
          <p:nvPr/>
        </p:nvGrpSpPr>
        <p:grpSpPr>
          <a:xfrm>
            <a:off x="1434957" y="1107912"/>
            <a:ext cx="9322086" cy="5283606"/>
            <a:chOff x="1434957" y="1107912"/>
            <a:chExt cx="9322086" cy="528360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C20F4C-6EFA-4573-B503-D703A4AC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957" y="1107912"/>
              <a:ext cx="9322086" cy="5283606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1A49807-2A96-4004-BBE8-FD709E9881C1}"/>
                </a:ext>
              </a:extLst>
            </p:cNvPr>
            <p:cNvSpPr/>
            <p:nvPr/>
          </p:nvSpPr>
          <p:spPr>
            <a:xfrm>
              <a:off x="7527926" y="5191125"/>
              <a:ext cx="168274" cy="180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32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F6ED0-AB04-45FE-955F-429FC78B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99"/>
            <a:ext cx="10515600" cy="507206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Authors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What they did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Paper Organization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Similarity search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Tradeoffs of similarity search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Compression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Pruning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GPU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Evaluation</a:t>
            </a:r>
          </a:p>
          <a:p>
            <a:pPr marL="457200" indent="-457200">
              <a:buAutoNum type="arabicPeriod"/>
            </a:pPr>
            <a:r>
              <a:rPr lang="en-US" altLang="ko-KR" sz="3200" dirty="0">
                <a:latin typeface="NimbusRomNo9L-Medi"/>
              </a:rPr>
              <a:t>References</a:t>
            </a:r>
            <a:endParaRPr lang="ko-KR" altLang="en-US" sz="3200" dirty="0">
              <a:latin typeface="NimbusRomNo9L-Medi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Table of contents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59617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EDBB62-3939-4259-B71F-29521C242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80" y="1981711"/>
            <a:ext cx="8915400" cy="261461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4B0096-A0ED-42C6-97D3-55A43DB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GPU - Shuffle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8258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94B0096-A0ED-42C6-97D3-55A43DB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GPU – </a:t>
            </a:r>
            <a:r>
              <a:rPr lang="en-US" altLang="ko-KR" sz="3600" b="1" dirty="0" err="1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Bitonic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sort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616620-698F-4FE8-904F-01DAD512D07F}"/>
              </a:ext>
            </a:extLst>
          </p:cNvPr>
          <p:cNvGrpSpPr/>
          <p:nvPr/>
        </p:nvGrpSpPr>
        <p:grpSpPr>
          <a:xfrm>
            <a:off x="4109663" y="1136684"/>
            <a:ext cx="3972674" cy="5211146"/>
            <a:chOff x="4715837" y="895349"/>
            <a:chExt cx="2760325" cy="5211146"/>
          </a:xfrm>
        </p:grpSpPr>
        <p:pic>
          <p:nvPicPr>
            <p:cNvPr id="7" name="그림 6" descr="쇼지, 건물이(가) 표시된 사진&#10;&#10;자동 생성된 설명">
              <a:extLst>
                <a:ext uri="{FF2B5EF4-FFF2-40B4-BE49-F238E27FC236}">
                  <a16:creationId xmlns:a16="http://schemas.microsoft.com/office/drawing/2014/main" id="{2EAD4337-D373-4E03-8EE7-41B8319E6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" r="86193"/>
            <a:stretch/>
          </p:blipFill>
          <p:spPr>
            <a:xfrm rot="5400000">
              <a:off x="5727699" y="-116512"/>
              <a:ext cx="736601" cy="2760324"/>
            </a:xfrm>
            <a:prstGeom prst="rect">
              <a:avLst/>
            </a:prstGeom>
          </p:spPr>
        </p:pic>
        <p:pic>
          <p:nvPicPr>
            <p:cNvPr id="8" name="그림 7" descr="쇼지, 건물이(가) 표시된 사진&#10;&#10;자동 생성된 설명">
              <a:extLst>
                <a:ext uri="{FF2B5EF4-FFF2-40B4-BE49-F238E27FC236}">
                  <a16:creationId xmlns:a16="http://schemas.microsoft.com/office/drawing/2014/main" id="{291EA835-315E-488A-B522-24D4D6B8F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7" r="54366"/>
            <a:stretch/>
          </p:blipFill>
          <p:spPr>
            <a:xfrm rot="5400000">
              <a:off x="5302247" y="1045540"/>
              <a:ext cx="1587503" cy="2760324"/>
            </a:xfrm>
            <a:prstGeom prst="rect">
              <a:avLst/>
            </a:prstGeom>
          </p:spPr>
        </p:pic>
        <p:pic>
          <p:nvPicPr>
            <p:cNvPr id="9" name="그림 8" descr="쇼지, 건물이(가) 표시된 사진&#10;&#10;자동 생성된 설명">
              <a:extLst>
                <a:ext uri="{FF2B5EF4-FFF2-40B4-BE49-F238E27FC236}">
                  <a16:creationId xmlns:a16="http://schemas.microsoft.com/office/drawing/2014/main" id="{8DD8AED0-07FA-4366-945F-DE5422533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87" r="1016"/>
            <a:stretch/>
          </p:blipFill>
          <p:spPr>
            <a:xfrm rot="5400000">
              <a:off x="4652478" y="3282813"/>
              <a:ext cx="2887041" cy="2760324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AB36EB-2BD3-4EEE-842A-6F4C83CD194D}"/>
              </a:ext>
            </a:extLst>
          </p:cNvPr>
          <p:cNvSpPr/>
          <p:nvPr/>
        </p:nvSpPr>
        <p:spPr>
          <a:xfrm>
            <a:off x="2650733" y="1294544"/>
            <a:ext cx="5794624" cy="4106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 Step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BF76AA-F2D2-4853-B59B-0CE1362B179D}"/>
              </a:ext>
            </a:extLst>
          </p:cNvPr>
          <p:cNvSpPr/>
          <p:nvPr/>
        </p:nvSpPr>
        <p:spPr>
          <a:xfrm>
            <a:off x="2650733" y="2055622"/>
            <a:ext cx="5794624" cy="7800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 Step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E3E535-8B3D-452C-AA80-707A1532EC5A}"/>
              </a:ext>
            </a:extLst>
          </p:cNvPr>
          <p:cNvSpPr/>
          <p:nvPr/>
        </p:nvSpPr>
        <p:spPr>
          <a:xfrm>
            <a:off x="2650733" y="2933669"/>
            <a:ext cx="5794624" cy="343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 Step 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F998CE-362A-4177-964C-CFC58194FE64}"/>
              </a:ext>
            </a:extLst>
          </p:cNvPr>
          <p:cNvSpPr/>
          <p:nvPr/>
        </p:nvSpPr>
        <p:spPr>
          <a:xfrm>
            <a:off x="2650733" y="4952144"/>
            <a:ext cx="5794624" cy="750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 Step 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ADC186-D37E-49B9-AE1E-09F46C810594}"/>
              </a:ext>
            </a:extLst>
          </p:cNvPr>
          <p:cNvSpPr/>
          <p:nvPr/>
        </p:nvSpPr>
        <p:spPr>
          <a:xfrm>
            <a:off x="2650733" y="5800159"/>
            <a:ext cx="5794624" cy="343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 Step 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CEC22C-F74D-4A21-9357-BE6697691D72}"/>
              </a:ext>
            </a:extLst>
          </p:cNvPr>
          <p:cNvSpPr/>
          <p:nvPr/>
        </p:nvSpPr>
        <p:spPr>
          <a:xfrm>
            <a:off x="2650733" y="3684469"/>
            <a:ext cx="5794624" cy="11601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 Step 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754F9-9F43-41C6-83FE-506264364A65}"/>
              </a:ext>
            </a:extLst>
          </p:cNvPr>
          <p:cNvSpPr txBox="1"/>
          <p:nvPr/>
        </p:nvSpPr>
        <p:spPr>
          <a:xfrm>
            <a:off x="8733033" y="1114281"/>
            <a:ext cx="2951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All </a:t>
            </a:r>
            <a:r>
              <a:rPr lang="ko-KR" altLang="en-US" dirty="0" err="1">
                <a:solidFill>
                  <a:srgbClr val="FF0000"/>
                </a:solidFill>
              </a:rPr>
              <a:t>sorts</a:t>
            </a:r>
            <a:r>
              <a:rPr lang="ko-KR" altLang="en-US" dirty="0">
                <a:solidFill>
                  <a:srgbClr val="FF0000"/>
                </a:solidFill>
              </a:rPr>
              <a:t> of </a:t>
            </a:r>
            <a:r>
              <a:rPr lang="ko-KR" altLang="en-US" dirty="0" err="1">
                <a:solidFill>
                  <a:srgbClr val="FF0000"/>
                </a:solidFill>
              </a:rPr>
              <a:t>one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step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can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be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processed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in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parallel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8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94B0096-A0ED-42C6-97D3-55A43DB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GPU – k-selection</a:t>
            </a:r>
            <a:endParaRPr lang="ko-KR" altLang="en-US" sz="36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E194000-3011-42F7-8CFA-964F7957C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06" y="1666374"/>
            <a:ext cx="5223543" cy="39815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3FE3EE-AF3B-4521-A6C3-81F1D2A7EF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" b="28631"/>
          <a:stretch/>
        </p:blipFill>
        <p:spPr>
          <a:xfrm>
            <a:off x="124795" y="1081308"/>
            <a:ext cx="6296272" cy="264729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FBE65A-C202-416D-903F-43D85AAE9C57}"/>
              </a:ext>
            </a:extLst>
          </p:cNvPr>
          <p:cNvCxnSpPr>
            <a:cxnSpLocks/>
          </p:cNvCxnSpPr>
          <p:nvPr/>
        </p:nvCxnSpPr>
        <p:spPr>
          <a:xfrm>
            <a:off x="6319667" y="1581413"/>
            <a:ext cx="719308" cy="542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06567A-E835-416B-BB38-E475EB0686BE}"/>
              </a:ext>
            </a:extLst>
          </p:cNvPr>
          <p:cNvCxnSpPr>
            <a:cxnSpLocks/>
          </p:cNvCxnSpPr>
          <p:nvPr/>
        </p:nvCxnSpPr>
        <p:spPr>
          <a:xfrm>
            <a:off x="6421067" y="1944805"/>
            <a:ext cx="617908" cy="26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FD15A-C6C0-4B7C-B4A1-2736BAD056AF}"/>
              </a:ext>
            </a:extLst>
          </p:cNvPr>
          <p:cNvCxnSpPr>
            <a:cxnSpLocks/>
          </p:cNvCxnSpPr>
          <p:nvPr/>
        </p:nvCxnSpPr>
        <p:spPr>
          <a:xfrm flipV="1">
            <a:off x="6421067" y="2239639"/>
            <a:ext cx="617908" cy="67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93313C-AF09-47B1-A344-7F8B76309409}"/>
              </a:ext>
            </a:extLst>
          </p:cNvPr>
          <p:cNvSpPr/>
          <p:nvPr/>
        </p:nvSpPr>
        <p:spPr>
          <a:xfrm>
            <a:off x="2028825" y="2865485"/>
            <a:ext cx="1438275" cy="4106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0DA09D-5A0A-49CA-8AFD-86A353A0BBCF}"/>
              </a:ext>
            </a:extLst>
          </p:cNvPr>
          <p:cNvSpPr/>
          <p:nvPr/>
        </p:nvSpPr>
        <p:spPr>
          <a:xfrm>
            <a:off x="7584885" y="3816351"/>
            <a:ext cx="1949640" cy="22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8905BD-9E79-43D0-84CC-6A729B60AA67}"/>
              </a:ext>
            </a:extLst>
          </p:cNvPr>
          <p:cNvSpPr/>
          <p:nvPr/>
        </p:nvSpPr>
        <p:spPr>
          <a:xfrm>
            <a:off x="3543908" y="1081640"/>
            <a:ext cx="637567" cy="240451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F5888A-356C-4049-86C1-A4A2E237F74D}"/>
              </a:ext>
            </a:extLst>
          </p:cNvPr>
          <p:cNvSpPr/>
          <p:nvPr/>
        </p:nvSpPr>
        <p:spPr>
          <a:xfrm>
            <a:off x="7584885" y="4062927"/>
            <a:ext cx="2987865" cy="226497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0F2C52F-DA76-42F8-ADA2-A9865A90659C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4840618" y="1183510"/>
            <a:ext cx="651612" cy="4836922"/>
          </a:xfrm>
          <a:prstGeom prst="bentConnector2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CDA0310-EAF3-46CC-977D-D78FA197DFAC}"/>
              </a:ext>
            </a:extLst>
          </p:cNvPr>
          <p:cNvCxnSpPr>
            <a:stCxn id="29" idx="2"/>
            <a:endCxn id="30" idx="1"/>
          </p:cNvCxnSpPr>
          <p:nvPr/>
        </p:nvCxnSpPr>
        <p:spPr>
          <a:xfrm rot="16200000" flipH="1">
            <a:off x="5378775" y="1970066"/>
            <a:ext cx="690026" cy="3722193"/>
          </a:xfrm>
          <a:prstGeom prst="bentConnector2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3F252B8-0EAC-4214-9BEB-7B5933162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39" y="4434903"/>
            <a:ext cx="4195504" cy="2205328"/>
          </a:xfrm>
          <a:prstGeom prst="rect">
            <a:avLst/>
          </a:prstGeom>
          <a:ln w="19050">
            <a:solidFill>
              <a:srgbClr val="00B050"/>
            </a:solidFill>
            <a:prstDash val="sysDash"/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6ACFA0-9E02-472A-AB5B-D0C481EFE81F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862691" y="4129857"/>
            <a:ext cx="0" cy="305046"/>
          </a:xfrm>
          <a:prstGeom prst="line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8715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9. Evaluation – k-selection performance</a:t>
            </a:r>
            <a:endParaRPr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D310C4-3F95-438A-ADC0-002047978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79" y="1135299"/>
            <a:ext cx="6577036" cy="5286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7E513-D55F-4C0F-B69C-FAE68ED380C7}"/>
              </a:ext>
            </a:extLst>
          </p:cNvPr>
          <p:cNvSpPr txBox="1"/>
          <p:nvPr/>
        </p:nvSpPr>
        <p:spPr>
          <a:xfrm>
            <a:off x="9405067" y="1135299"/>
            <a:ext cx="2406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 err="1">
                <a:solidFill>
                  <a:srgbClr val="FF0000"/>
                </a:solidFill>
                <a:latin typeface="CMCSC10"/>
              </a:rPr>
              <a:t>WarpSelect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is </a:t>
            </a:r>
          </a:p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2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MI9"/>
              </a:rPr>
              <a:t>.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01x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SY9"/>
              </a:rPr>
              <a:t> faster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at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MI9"/>
              </a:rPr>
              <a:t>k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= 1000</a:t>
            </a:r>
            <a:r>
              <a:rPr lang="en-US" altLang="ko-KR" dirty="0">
                <a:solidFill>
                  <a:srgbClr val="FF0000"/>
                </a:solidFill>
                <a:latin typeface="CMR9"/>
              </a:rPr>
              <a:t>,</a:t>
            </a:r>
            <a:endParaRPr lang="en-US" altLang="ko-KR" sz="1800" b="0" i="0" u="none" strike="noStrike" baseline="0" dirty="0">
              <a:solidFill>
                <a:srgbClr val="FF0000"/>
              </a:solidFill>
              <a:latin typeface="CMR9"/>
            </a:endParaRPr>
          </a:p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1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MI9"/>
              </a:rPr>
              <a:t>.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62x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SY9"/>
              </a:rPr>
              <a:t>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faster at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MI9"/>
              </a:rPr>
              <a:t>k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= 100.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58E0484-585F-43D3-AE98-513E6686F092}"/>
              </a:ext>
            </a:extLst>
          </p:cNvPr>
          <p:cNvCxnSpPr/>
          <p:nvPr/>
        </p:nvCxnSpPr>
        <p:spPr>
          <a:xfrm flipH="1">
            <a:off x="8804953" y="1448656"/>
            <a:ext cx="462337" cy="133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FC323D-FEB8-49CA-9B46-5BF4BE8262C0}"/>
              </a:ext>
            </a:extLst>
          </p:cNvPr>
          <p:cNvCxnSpPr/>
          <p:nvPr/>
        </p:nvCxnSpPr>
        <p:spPr>
          <a:xfrm flipH="1">
            <a:off x="8804952" y="1895577"/>
            <a:ext cx="462337" cy="133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9. Evaluation – k-means clustering</a:t>
            </a:r>
            <a:endParaRPr lang="ko-KR" altLang="en-US" sz="3600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8C07944-A7B6-40A2-9DD2-80FFEB00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1" y="2128656"/>
            <a:ext cx="6258798" cy="2600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D7805-0125-4595-B87D-4F8BEDD93504}"/>
              </a:ext>
            </a:extLst>
          </p:cNvPr>
          <p:cNvSpPr txBox="1"/>
          <p:nvPr/>
        </p:nvSpPr>
        <p:spPr>
          <a:xfrm>
            <a:off x="9020710" y="2987479"/>
            <a:ext cx="2559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Paper’s implementation </a:t>
            </a:r>
          </a:p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R9"/>
              </a:rPr>
              <a:t>is 2x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SY9"/>
              </a:rPr>
              <a:t> faster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786410-FCF3-4679-A219-95F249F0D411}"/>
              </a:ext>
            </a:extLst>
          </p:cNvPr>
          <p:cNvSpPr/>
          <p:nvPr/>
        </p:nvSpPr>
        <p:spPr>
          <a:xfrm>
            <a:off x="6945331" y="2987479"/>
            <a:ext cx="1797977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1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9. Evaluation – Exact nearest neighbor search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854ED-F6CF-42AE-BB41-B191747CF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93" y="1135299"/>
            <a:ext cx="6576222" cy="4818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DAB48-0D42-43B2-A1F6-ACC8A2CB1470}"/>
              </a:ext>
            </a:extLst>
          </p:cNvPr>
          <p:cNvSpPr txBox="1"/>
          <p:nvPr/>
        </p:nvSpPr>
        <p:spPr>
          <a:xfrm>
            <a:off x="825381" y="3518339"/>
            <a:ext cx="1808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Runs in less than </a:t>
            </a:r>
          </a:p>
          <a:p>
            <a:r>
              <a:rPr lang="en-US" altLang="ko-KR" dirty="0">
                <a:solidFill>
                  <a:srgbClr val="FF0000"/>
                </a:solidFill>
                <a:latin typeface="CMCSC10"/>
              </a:rPr>
              <a:t>1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 second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017559-6424-4ED0-B612-63B635417937}"/>
              </a:ext>
            </a:extLst>
          </p:cNvPr>
          <p:cNvCxnSpPr>
            <a:cxnSpLocks/>
          </p:cNvCxnSpPr>
          <p:nvPr/>
        </p:nvCxnSpPr>
        <p:spPr>
          <a:xfrm>
            <a:off x="2671281" y="3841505"/>
            <a:ext cx="5548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3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12694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9. Evaluation – Billion-scale approximate search</a:t>
            </a:r>
            <a:endParaRPr lang="ko-KR" altLang="en-US" sz="3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F575E8E-A324-415D-BF62-F6649465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99"/>
            <a:ext cx="10515600" cy="507206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NimbusRomNo9L-Medi"/>
              </a:rPr>
              <a:t>SIFT1M ( 1 Million vectors )</a:t>
            </a:r>
            <a:endParaRPr lang="en-US" altLang="ko-KR" sz="1600" dirty="0">
              <a:latin typeface="NimbusRomNo9L-Medi"/>
            </a:endParaRPr>
          </a:p>
          <a:p>
            <a:pPr lvl="1">
              <a:buFontTx/>
              <a:buChar char="-"/>
            </a:pPr>
            <a:r>
              <a:rPr lang="en-US" altLang="ko-KR" sz="1600" dirty="0">
                <a:latin typeface="NimbusRomNo9L-Medi"/>
              </a:rPr>
              <a:t>[</a:t>
            </a:r>
            <a:r>
              <a:rPr lang="en-US" altLang="ko-KR" sz="1600" dirty="0" err="1">
                <a:latin typeface="NimbusRomNo9L-Medi"/>
              </a:rPr>
              <a:t>Wieschollek</a:t>
            </a:r>
            <a:r>
              <a:rPr lang="ko-KR" altLang="en-US" sz="1600" dirty="0">
                <a:latin typeface="NimbusRomNo9L-Medi"/>
              </a:rPr>
              <a:t> </a:t>
            </a:r>
            <a:r>
              <a:rPr lang="en-US" altLang="ko-KR" sz="1600" dirty="0">
                <a:latin typeface="NimbusRomNo9L-Medi"/>
              </a:rPr>
              <a:t>+ 16] : 	R @ 1 = 0.51, R @ 100 = 0.86</a:t>
            </a:r>
          </a:p>
          <a:p>
            <a:pPr lvl="1">
              <a:buFontTx/>
              <a:buChar char="-"/>
            </a:pPr>
            <a:r>
              <a:rPr lang="pt-BR" altLang="ko-KR" sz="1600" dirty="0">
                <a:latin typeface="NimbusRomNo9L-Medi"/>
              </a:rPr>
              <a:t>[Implementation ] : 	R @ 1 = 0.80, R @ 100 = 0.95</a:t>
            </a:r>
          </a:p>
          <a:p>
            <a:pPr lvl="1">
              <a:buFontTx/>
              <a:buChar char="-"/>
            </a:pPr>
            <a:endParaRPr lang="en-US" altLang="ko-KR" sz="1600" dirty="0">
              <a:latin typeface="NimbusRomNo9L-Medi"/>
            </a:endParaRPr>
          </a:p>
          <a:p>
            <a:r>
              <a:rPr lang="en-US" altLang="ko-KR" sz="2000" dirty="0">
                <a:latin typeface="NimbusRomNo9L-Medi"/>
              </a:rPr>
              <a:t>SIFT1B ( 1 Billion vectors )</a:t>
            </a:r>
          </a:p>
          <a:p>
            <a:pPr lvl="1">
              <a:buFontTx/>
              <a:buChar char="-"/>
            </a:pPr>
            <a:r>
              <a:rPr lang="en-US" altLang="ko-KR" sz="1600" dirty="0">
                <a:latin typeface="NimbusRomNo9L-Medi"/>
              </a:rPr>
              <a:t>[</a:t>
            </a:r>
            <a:r>
              <a:rPr lang="en-US" altLang="ko-KR" sz="1600" dirty="0" err="1">
                <a:latin typeface="NimbusRomNo9L-Medi"/>
              </a:rPr>
              <a:t>Wieschollek</a:t>
            </a:r>
            <a:r>
              <a:rPr lang="ko-KR" altLang="en-US" sz="1600" dirty="0">
                <a:latin typeface="NimbusRomNo9L-Medi"/>
              </a:rPr>
              <a:t> </a:t>
            </a:r>
            <a:r>
              <a:rPr lang="en-US" altLang="ko-KR" sz="1600" dirty="0">
                <a:latin typeface="NimbusRomNo9L-Medi"/>
              </a:rPr>
              <a:t>+ 16] : 	R @ 10 = 0.35,  150 </a:t>
            </a:r>
            <a:r>
              <a:rPr lang="en-US" altLang="ko-KR" sz="1600" dirty="0" err="1">
                <a:latin typeface="NimbusRomNo9L-Medi"/>
              </a:rPr>
              <a:t>μsec</a:t>
            </a:r>
            <a:endParaRPr lang="en-US" altLang="ko-KR" sz="1600" dirty="0">
              <a:latin typeface="NimbusRomNo9L-Medi"/>
            </a:endParaRPr>
          </a:p>
          <a:p>
            <a:pPr lvl="1">
              <a:buFontTx/>
              <a:buChar char="-"/>
            </a:pPr>
            <a:r>
              <a:rPr lang="pt-BR" altLang="ko-KR" sz="1600" dirty="0">
                <a:latin typeface="NimbusRomNo9L-Medi"/>
              </a:rPr>
              <a:t>[Implementation ] : 	R @ 10 = 0.376,  17.7 </a:t>
            </a:r>
            <a:r>
              <a:rPr lang="en-US" altLang="ko-KR" sz="1600" dirty="0" err="1">
                <a:latin typeface="NimbusRomNo9L-Medi"/>
              </a:rPr>
              <a:t>μsec</a:t>
            </a:r>
            <a:endParaRPr lang="en-US" altLang="ko-KR" sz="1600" dirty="0">
              <a:latin typeface="NimbusRomNo9L-Medi"/>
            </a:endParaRPr>
          </a:p>
          <a:p>
            <a:pPr lvl="1">
              <a:buFontTx/>
              <a:buChar char="-"/>
            </a:pPr>
            <a:endParaRPr lang="en-US" altLang="ko-KR" sz="1600" dirty="0">
              <a:latin typeface="NimbusRomNo9L-Medi"/>
            </a:endParaRPr>
          </a:p>
          <a:p>
            <a:r>
              <a:rPr lang="en-US" altLang="ko-KR" sz="2000" dirty="0">
                <a:latin typeface="NimbusRomNo9L-Medi"/>
              </a:rPr>
              <a:t>DEEP1B ( 1 Billion vectors )</a:t>
            </a:r>
          </a:p>
          <a:p>
            <a:pPr lvl="1">
              <a:buFontTx/>
              <a:buChar char="-"/>
            </a:pPr>
            <a:r>
              <a:rPr lang="en-US" altLang="ko-KR" sz="1600" dirty="0">
                <a:latin typeface="NimbusRomNo9L-Medi"/>
              </a:rPr>
              <a:t>[</a:t>
            </a:r>
            <a:r>
              <a:rPr lang="en-US" altLang="ko-KR" sz="1600" dirty="0" err="1">
                <a:latin typeface="NimbusRomNo9L-Medi"/>
              </a:rPr>
              <a:t>Babenko</a:t>
            </a:r>
            <a:r>
              <a:rPr lang="en-US" altLang="ko-KR" sz="1600" dirty="0">
                <a:latin typeface="NimbusRomNo9L-Medi"/>
              </a:rPr>
              <a:t> &amp; </a:t>
            </a:r>
            <a:r>
              <a:rPr lang="en-US" altLang="ko-KR" sz="1600" dirty="0" err="1">
                <a:latin typeface="NimbusRomNo9L-Medi"/>
              </a:rPr>
              <a:t>Lempitsky</a:t>
            </a:r>
            <a:r>
              <a:rPr lang="ko-KR" altLang="en-US" sz="1600" dirty="0">
                <a:latin typeface="NimbusRomNo9L-Medi"/>
              </a:rPr>
              <a:t> </a:t>
            </a:r>
            <a:r>
              <a:rPr lang="en-US" altLang="ko-KR" sz="1600" dirty="0">
                <a:latin typeface="NimbusRomNo9L-Medi"/>
              </a:rPr>
              <a:t>16] : R @ 1 = 0.45,  20 msec</a:t>
            </a:r>
          </a:p>
          <a:p>
            <a:pPr lvl="1">
              <a:buFontTx/>
              <a:buChar char="-"/>
            </a:pPr>
            <a:r>
              <a:rPr lang="pt-BR" altLang="ko-KR" sz="1600" dirty="0">
                <a:latin typeface="NimbusRomNo9L-Medi"/>
              </a:rPr>
              <a:t>[Implementation ] : 	    R @ 1 = 0.4517,  0.0133 </a:t>
            </a:r>
            <a:r>
              <a:rPr lang="en-US" altLang="ko-KR" sz="1600" dirty="0">
                <a:latin typeface="NimbusRomNo9L-Medi"/>
              </a:rPr>
              <a:t>msec</a:t>
            </a:r>
          </a:p>
          <a:p>
            <a:pPr>
              <a:buFontTx/>
              <a:buChar char="-"/>
            </a:pPr>
            <a:endParaRPr lang="en-US" altLang="ko-KR" sz="2000" dirty="0">
              <a:latin typeface="NimbusRomNo9L-Me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CE618-E057-4C07-B3E4-DAC22E543BB8}"/>
              </a:ext>
            </a:extLst>
          </p:cNvPr>
          <p:cNvSpPr txBox="1"/>
          <p:nvPr/>
        </p:nvSpPr>
        <p:spPr>
          <a:xfrm>
            <a:off x="6244547" y="1654608"/>
            <a:ext cx="300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Higher recall @ 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A0417-A82F-4541-9110-C09527233517}"/>
              </a:ext>
            </a:extLst>
          </p:cNvPr>
          <p:cNvSpPr txBox="1"/>
          <p:nvPr/>
        </p:nvSpPr>
        <p:spPr>
          <a:xfrm>
            <a:off x="6244547" y="2908055"/>
            <a:ext cx="300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8.5x faster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2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9. Evaluation – The k-NN graph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BECA9-64B1-4B26-8982-9D258CF09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7"/>
          <a:stretch/>
        </p:blipFill>
        <p:spPr>
          <a:xfrm>
            <a:off x="6137096" y="1633590"/>
            <a:ext cx="5836513" cy="45093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274222-C67D-4FF1-BD05-102035D9F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" b="56502"/>
          <a:stretch/>
        </p:blipFill>
        <p:spPr>
          <a:xfrm>
            <a:off x="218391" y="1633590"/>
            <a:ext cx="5836513" cy="34418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8076F2-9C0B-46B8-9FDA-6FBA40E2ED1C}"/>
              </a:ext>
            </a:extLst>
          </p:cNvPr>
          <p:cNvCxnSpPr/>
          <p:nvPr/>
        </p:nvCxnSpPr>
        <p:spPr>
          <a:xfrm>
            <a:off x="5095982" y="3719245"/>
            <a:ext cx="0" cy="79111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44F5DE-8824-4C79-92D4-D18F4D2174DF}"/>
              </a:ext>
            </a:extLst>
          </p:cNvPr>
          <p:cNvCxnSpPr>
            <a:cxnSpLocks/>
          </p:cNvCxnSpPr>
          <p:nvPr/>
        </p:nvCxnSpPr>
        <p:spPr>
          <a:xfrm flipH="1">
            <a:off x="955497" y="3708970"/>
            <a:ext cx="4140486" cy="2054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EE2A3A8-5558-4873-9DE9-9A9E04411B52}"/>
              </a:ext>
            </a:extLst>
          </p:cNvPr>
          <p:cNvSpPr/>
          <p:nvPr/>
        </p:nvSpPr>
        <p:spPr>
          <a:xfrm>
            <a:off x="4828854" y="4428162"/>
            <a:ext cx="565072" cy="43151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663CF97-6E2B-4B35-8508-9656C535A53A}"/>
              </a:ext>
            </a:extLst>
          </p:cNvPr>
          <p:cNvCxnSpPr>
            <a:cxnSpLocks/>
          </p:cNvCxnSpPr>
          <p:nvPr/>
        </p:nvCxnSpPr>
        <p:spPr>
          <a:xfrm flipH="1">
            <a:off x="6883685" y="3816368"/>
            <a:ext cx="2958958" cy="1027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972705-356B-4AF6-ABF0-1C18B2524595}"/>
              </a:ext>
            </a:extLst>
          </p:cNvPr>
          <p:cNvCxnSpPr>
            <a:cxnSpLocks/>
          </p:cNvCxnSpPr>
          <p:nvPr/>
        </p:nvCxnSpPr>
        <p:spPr>
          <a:xfrm flipH="1">
            <a:off x="6883685" y="3149618"/>
            <a:ext cx="4055778" cy="1027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82109-DE40-4648-97C1-5EFF7F318598}"/>
              </a:ext>
            </a:extLst>
          </p:cNvPr>
          <p:cNvSpPr txBox="1"/>
          <p:nvPr/>
        </p:nvSpPr>
        <p:spPr>
          <a:xfrm>
            <a:off x="1740614" y="5425224"/>
            <a:ext cx="3006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An accuracy of more than 0.8 is obtained in 35 minutes.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6A0E4-612E-4B91-ACCD-934A06189F33}"/>
              </a:ext>
            </a:extLst>
          </p:cNvPr>
          <p:cNvSpPr txBox="1"/>
          <p:nvPr/>
        </p:nvSpPr>
        <p:spPr>
          <a:xfrm>
            <a:off x="7140540" y="1007806"/>
            <a:ext cx="4376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MCSC10"/>
              </a:rPr>
              <a:t>A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 lower-quality graph can be built in 6 hours,</a:t>
            </a:r>
          </a:p>
          <a:p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MCSC10"/>
              </a:rPr>
              <a:t>with higher quality in about half a day.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84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B34BFD8-3C56-464F-A8FB-9976254227C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82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9. Evaluation – The k-NN graph</a:t>
            </a:r>
            <a:endParaRPr lang="ko-KR" altLang="en-US" sz="3600" dirty="0"/>
          </a:p>
        </p:txBody>
      </p:sp>
      <p:pic>
        <p:nvPicPr>
          <p:cNvPr id="18" name="그림 1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F11D68EC-1097-4C58-B855-DCC75AD57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5" b="22015"/>
          <a:stretch/>
        </p:blipFill>
        <p:spPr>
          <a:xfrm>
            <a:off x="2876731" y="1137863"/>
            <a:ext cx="5602710" cy="2291137"/>
          </a:xfrm>
          <a:prstGeom prst="rect">
            <a:avLst/>
          </a:prstGeom>
        </p:spPr>
      </p:pic>
      <p:pic>
        <p:nvPicPr>
          <p:cNvPr id="19" name="그림 18" descr="잔디, 식물, 꽃이(가) 표시된 사진&#10;&#10;자동 생성된 설명">
            <a:extLst>
              <a:ext uri="{FF2B5EF4-FFF2-40B4-BE49-F238E27FC236}">
                <a16:creationId xmlns:a16="http://schemas.microsoft.com/office/drawing/2014/main" id="{9B31E4B9-21BA-4A4C-85AA-39ABF9A29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6422"/>
            <a:ext cx="10515600" cy="30459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50F1F70-34BD-4176-A1D2-CAC4C6B0543E}"/>
              </a:ext>
            </a:extLst>
          </p:cNvPr>
          <p:cNvSpPr/>
          <p:nvPr/>
        </p:nvSpPr>
        <p:spPr>
          <a:xfrm>
            <a:off x="575351" y="3503488"/>
            <a:ext cx="1284272" cy="11022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071466F-528D-4EF9-83BE-842460688902}"/>
              </a:ext>
            </a:extLst>
          </p:cNvPr>
          <p:cNvSpPr/>
          <p:nvPr/>
        </p:nvSpPr>
        <p:spPr>
          <a:xfrm>
            <a:off x="10332377" y="5013789"/>
            <a:ext cx="1284272" cy="11022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6EA79206-2051-48C3-8DD7-E40E51A495EC}"/>
              </a:ext>
            </a:extLst>
          </p:cNvPr>
          <p:cNvCxnSpPr>
            <a:stCxn id="5" idx="0"/>
          </p:cNvCxnSpPr>
          <p:nvPr/>
        </p:nvCxnSpPr>
        <p:spPr>
          <a:xfrm rot="5400000" flipH="1" flipV="1">
            <a:off x="1580935" y="1919984"/>
            <a:ext cx="1220057" cy="1946953"/>
          </a:xfrm>
          <a:prstGeom prst="bentConnector2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E009843-B834-43CC-AF1C-5BAAB540C33C}"/>
              </a:ext>
            </a:extLst>
          </p:cNvPr>
          <p:cNvCxnSpPr>
            <a:stCxn id="6" idx="6"/>
          </p:cNvCxnSpPr>
          <p:nvPr/>
        </p:nvCxnSpPr>
        <p:spPr>
          <a:xfrm flipH="1" flipV="1">
            <a:off x="7870004" y="3113070"/>
            <a:ext cx="3746645" cy="2451863"/>
          </a:xfrm>
          <a:prstGeom prst="bentConnector3">
            <a:avLst>
              <a:gd name="adj1" fmla="val -610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0871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F6ED0-AB04-45FE-955F-429FC78B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99"/>
            <a:ext cx="10515600" cy="507206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NimbusRomNo9L-Medi"/>
              </a:rPr>
              <a:t>H. Jegou, M. </a:t>
            </a:r>
            <a:r>
              <a:rPr lang="en-US" altLang="ko-KR" sz="2000" dirty="0" err="1">
                <a:latin typeface="NimbusRomNo9L-Medi"/>
              </a:rPr>
              <a:t>Douze</a:t>
            </a:r>
            <a:r>
              <a:rPr lang="en-US" altLang="ko-KR" sz="2000" dirty="0">
                <a:latin typeface="NimbusRomNo9L-Medi"/>
              </a:rPr>
              <a:t>, and C. Schmid. Product quantization for nearest neighbor search. IEEE Trans. PAMI, 33(1):117{128, January 2011.</a:t>
            </a:r>
          </a:p>
          <a:p>
            <a:r>
              <a:rPr lang="en-US" altLang="ko-KR" sz="2000" dirty="0">
                <a:latin typeface="NimbusRomNo9L-Medi"/>
              </a:rPr>
              <a:t>NVIDIA Kepler GK100 white paper</a:t>
            </a:r>
            <a:br>
              <a:rPr lang="en-US" altLang="ko-KR" sz="2000" dirty="0">
                <a:latin typeface="NimbusRomNo9L-Medi"/>
              </a:rPr>
            </a:br>
            <a:r>
              <a:rPr lang="en-US" altLang="ko-KR" sz="2000" dirty="0">
                <a:latin typeface="NimbusRomNo9L-Medi"/>
                <a:hlinkClick r:id="rId3"/>
              </a:rPr>
              <a:t>https://www.nvidia.co.kr/content/apac/pdf/tesla/nvidia-kepler-gk110-architecture-whitepaper-kr.pdf</a:t>
            </a:r>
            <a:endParaRPr lang="en-US" altLang="ko-KR" sz="2000" dirty="0">
              <a:latin typeface="NimbusRomNo9L-Medi"/>
            </a:endParaRPr>
          </a:p>
          <a:p>
            <a:r>
              <a:rPr lang="en-US" altLang="ko-KR" sz="2000" dirty="0">
                <a:latin typeface="NimbusRomNo9L-Medi"/>
              </a:rPr>
              <a:t>Milvus Community Conf 2020_Facebook AI Research: An Introduction to </a:t>
            </a:r>
            <a:r>
              <a:rPr lang="en-US" altLang="ko-KR" sz="2000" dirty="0" err="1">
                <a:latin typeface="NimbusRomNo9L-Medi"/>
              </a:rPr>
              <a:t>Faiss</a:t>
            </a:r>
            <a:r>
              <a:rPr lang="en-US" altLang="ko-KR" sz="2000" dirty="0">
                <a:latin typeface="NimbusRomNo9L-Medi"/>
              </a:rPr>
              <a:t> and Similarity Search</a:t>
            </a:r>
            <a:br>
              <a:rPr lang="en-US" altLang="ko-KR" sz="2000" dirty="0">
                <a:latin typeface="NimbusRomNo9L-Medi"/>
              </a:rPr>
            </a:br>
            <a:r>
              <a:rPr lang="en-US" altLang="ko-KR" sz="2000" dirty="0">
                <a:latin typeface="NimbusRomNo9L-Medi"/>
                <a:hlinkClick r:id="rId4"/>
              </a:rPr>
              <a:t>https://youtu.be/Un1Q92lfhPM</a:t>
            </a:r>
            <a:endParaRPr lang="en-US" altLang="ko-KR" sz="2000" dirty="0">
              <a:latin typeface="NimbusRomNo9L-Medi"/>
            </a:endParaRPr>
          </a:p>
          <a:p>
            <a:r>
              <a:rPr lang="en-US" altLang="ko-KR" sz="2000" dirty="0">
                <a:latin typeface="NimbusRomNo9L-Medi"/>
              </a:rPr>
              <a:t>Billion-scale Approximate Nearest Neighbor Search</a:t>
            </a:r>
            <a:br>
              <a:rPr lang="en-US" altLang="ko-KR" sz="2000" dirty="0">
                <a:latin typeface="NimbusRomNo9L-Medi"/>
              </a:rPr>
            </a:br>
            <a:r>
              <a:rPr lang="en-US" altLang="ko-KR" sz="2000" dirty="0">
                <a:latin typeface="NimbusRomNo9L-Medi"/>
                <a:hlinkClick r:id="rId5"/>
              </a:rPr>
              <a:t>https://youtu.be/SKrHs03i08Q</a:t>
            </a:r>
            <a:endParaRPr lang="en-US" altLang="ko-KR" sz="2000" dirty="0">
              <a:latin typeface="NimbusRomNo9L-Medi"/>
            </a:endParaRPr>
          </a:p>
          <a:p>
            <a:r>
              <a:rPr lang="en-US" altLang="ko-KR" sz="2000" dirty="0" err="1">
                <a:latin typeface="NimbusRomNo9L-Medi"/>
              </a:rPr>
              <a:t>Faiss</a:t>
            </a:r>
            <a:r>
              <a:rPr lang="en-US" altLang="ko-KR" sz="2000" dirty="0">
                <a:latin typeface="NimbusRomNo9L-Medi"/>
              </a:rPr>
              <a:t>: A library for efficient similarity search</a:t>
            </a:r>
            <a:br>
              <a:rPr lang="en-US" altLang="ko-KR" sz="2000" dirty="0">
                <a:latin typeface="NimbusRomNo9L-Medi"/>
              </a:rPr>
            </a:br>
            <a:r>
              <a:rPr lang="en-US" altLang="ko-KR" sz="2000" dirty="0">
                <a:latin typeface="NimbusRomNo9L-Medi"/>
                <a:hlinkClick r:id="rId6"/>
              </a:rPr>
              <a:t>https://engineering.fb.com/2017/03/29/data-infrastructure/faiss-a-library-for-efficient-similarity-search/</a:t>
            </a:r>
            <a:endParaRPr lang="en-US" altLang="ko-KR" sz="2000" dirty="0">
              <a:latin typeface="NimbusRomNo9L-Medi"/>
            </a:endParaRPr>
          </a:p>
          <a:p>
            <a:r>
              <a:rPr lang="en-US" altLang="ko-KR" sz="2000" dirty="0" err="1">
                <a:latin typeface="NimbusRomNo9L-Medi"/>
              </a:rPr>
              <a:t>Bitonic</a:t>
            </a:r>
            <a:r>
              <a:rPr lang="en-US" altLang="ko-KR" sz="2000" dirty="0">
                <a:latin typeface="NimbusRomNo9L-Medi"/>
              </a:rPr>
              <a:t> sorter</a:t>
            </a:r>
            <a:br>
              <a:rPr lang="en-US" altLang="ko-KR" sz="2000" dirty="0">
                <a:latin typeface="NimbusRomNo9L-Medi"/>
              </a:rPr>
            </a:br>
            <a:r>
              <a:rPr lang="en-US" altLang="ko-KR" sz="2000" dirty="0">
                <a:latin typeface="NimbusRomNo9L-Medi"/>
                <a:hlinkClick r:id="rId7"/>
              </a:rPr>
              <a:t>https://en.wikipedia.org/wiki/Bitonic_sorter</a:t>
            </a:r>
            <a:endParaRPr lang="en-US" altLang="ko-KR" dirty="0"/>
          </a:p>
          <a:p>
            <a:pPr marL="0" indent="0">
              <a:buNone/>
            </a:pPr>
            <a:endParaRPr lang="en-US" altLang="ko-KR" sz="2000" dirty="0">
              <a:latin typeface="NimbusRomNo9L-Medi"/>
            </a:endParaRPr>
          </a:p>
          <a:p>
            <a:pPr marL="0" indent="0">
              <a:buNone/>
            </a:pPr>
            <a:endParaRPr lang="ko-KR" altLang="en-US" sz="2000" dirty="0">
              <a:latin typeface="NimbusRomNo9L-Medi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10. References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2155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9A81D4E-CCF7-42CB-B37B-80F20EAE8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8" r="3232"/>
          <a:stretch/>
        </p:blipFill>
        <p:spPr>
          <a:xfrm>
            <a:off x="4286214" y="969228"/>
            <a:ext cx="3619571" cy="5689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58AD6-6375-4893-A230-65D380633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91" r="3241"/>
          <a:stretch/>
        </p:blipFill>
        <p:spPr>
          <a:xfrm>
            <a:off x="8067465" y="969228"/>
            <a:ext cx="3619572" cy="57862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BF2F67-5B33-44A1-A3AD-DC744D020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87" r="3350"/>
          <a:stretch/>
        </p:blipFill>
        <p:spPr>
          <a:xfrm>
            <a:off x="558375" y="969228"/>
            <a:ext cx="3566159" cy="41763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EDDC0935-DEC3-4C77-99E6-3BE3440B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Authors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019305-0BAF-497E-B1C6-91D95FAA9CD4}"/>
              </a:ext>
            </a:extLst>
          </p:cNvPr>
          <p:cNvSpPr/>
          <p:nvPr/>
        </p:nvSpPr>
        <p:spPr>
          <a:xfrm>
            <a:off x="558375" y="2439062"/>
            <a:ext cx="3566159" cy="408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644525-9C22-4D8A-BE70-0E05E6651313}"/>
              </a:ext>
            </a:extLst>
          </p:cNvPr>
          <p:cNvSpPr/>
          <p:nvPr/>
        </p:nvSpPr>
        <p:spPr>
          <a:xfrm>
            <a:off x="4286214" y="5706137"/>
            <a:ext cx="3619571" cy="408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70C0F0-3CCB-45CF-98F8-ED95519B3AEC}"/>
              </a:ext>
            </a:extLst>
          </p:cNvPr>
          <p:cNvSpPr/>
          <p:nvPr/>
        </p:nvSpPr>
        <p:spPr>
          <a:xfrm>
            <a:off x="8067465" y="6316399"/>
            <a:ext cx="3619571" cy="408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89486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Thank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you</a:t>
            </a:r>
            <a:endParaRPr lang="ko-KR" altLang="en-US" sz="3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81D72-92B8-4591-9544-CF0E79613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7200" dirty="0"/>
              <a:t>Q &amp; 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56132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F6ED0-AB04-45FE-955F-429FC78B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12200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>
                <a:latin typeface="NimbusRomNo9L-Medi"/>
              </a:rPr>
              <a:t>  Developed</a:t>
            </a:r>
            <a:r>
              <a:rPr lang="ko-KR" altLang="en-US" b="1" dirty="0">
                <a:latin typeface="NimbusRomNo9L-Medi"/>
              </a:rPr>
              <a:t> </a:t>
            </a:r>
            <a:r>
              <a:rPr lang="en-US" altLang="ko-KR" b="1" dirty="0">
                <a:latin typeface="NimbusRomNo9L-Medi"/>
              </a:rPr>
              <a:t>a library to quickly search for multimedia documents </a:t>
            </a:r>
            <a:br>
              <a:rPr lang="en-US" altLang="ko-KR" b="1" dirty="0">
                <a:latin typeface="NimbusRomNo9L-Medi"/>
              </a:rPr>
            </a:br>
            <a:r>
              <a:rPr lang="en-US" altLang="ko-KR" b="1" dirty="0">
                <a:latin typeface="NimbusRomNo9L-Medi"/>
              </a:rPr>
              <a:t>that are similar to each other (FAISS) and wrote a paper “Billion-scale similarity search with GPUs” </a:t>
            </a:r>
            <a:endParaRPr lang="ko-KR" altLang="en-US" sz="2400" dirty="0">
              <a:latin typeface="NimbusRomNo9L-Medi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What they did</a:t>
            </a:r>
            <a:endParaRPr lang="ko-KR" altLang="en-US" sz="3600" dirty="0"/>
          </a:p>
        </p:txBody>
      </p:sp>
      <p:pic>
        <p:nvPicPr>
          <p:cNvPr id="14" name="그림 13" descr="잔디, 식물, 꽃이(가) 표시된 사진&#10;&#10;자동 생성된 설명">
            <a:extLst>
              <a:ext uri="{FF2B5EF4-FFF2-40B4-BE49-F238E27FC236}">
                <a16:creationId xmlns:a16="http://schemas.microsoft.com/office/drawing/2014/main" id="{5F1F1558-F526-42EB-BA9E-338B359FC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0"/>
          <a:stretch/>
        </p:blipFill>
        <p:spPr>
          <a:xfrm>
            <a:off x="838200" y="3038560"/>
            <a:ext cx="10515600" cy="23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F6ED0-AB04-45FE-955F-429FC78B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99"/>
            <a:ext cx="10515600" cy="50720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0. ABSTRACT</a:t>
            </a: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1. INTRODUCTION</a:t>
            </a: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2. PROBLEM STATEMENT		    </a:t>
            </a:r>
            <a:r>
              <a:rPr lang="en-US" altLang="ko-KR" sz="1900" dirty="0">
                <a:solidFill>
                  <a:srgbClr val="FF0000"/>
                </a:solidFill>
                <a:latin typeface="NimbusRomNo9L-Medi"/>
              </a:rPr>
              <a:t>- introduces the context and notation</a:t>
            </a:r>
            <a:endParaRPr lang="en-US" altLang="ko-KR" sz="2000" dirty="0">
              <a:solidFill>
                <a:srgbClr val="FF0000"/>
              </a:solidFill>
              <a:latin typeface="NimbusRomNo9L-Medi"/>
            </a:endParaRP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3. GPU: OVERVIEW AND K-SELECTION    </a:t>
            </a:r>
            <a:r>
              <a:rPr lang="en-US" altLang="ko-KR" sz="1900" dirty="0">
                <a:solidFill>
                  <a:srgbClr val="FF0000"/>
                </a:solidFill>
                <a:latin typeface="NimbusRomNo9L-Medi"/>
              </a:rPr>
              <a:t>- reviews GPU </a:t>
            </a:r>
            <a:r>
              <a:rPr lang="en-US" altLang="ko-KR" sz="1900" dirty="0" err="1">
                <a:solidFill>
                  <a:srgbClr val="FF0000"/>
                </a:solidFill>
                <a:latin typeface="NimbusRomNo9L-Medi"/>
              </a:rPr>
              <a:t>archi-tecture</a:t>
            </a:r>
            <a:r>
              <a:rPr lang="en-US" altLang="ko-KR" sz="1900" dirty="0">
                <a:solidFill>
                  <a:srgbClr val="FF0000"/>
                </a:solidFill>
                <a:latin typeface="NimbusRomNo9L-Medi"/>
              </a:rPr>
              <a:t> and discusses problems</a:t>
            </a:r>
            <a:endParaRPr lang="en-US" altLang="ko-KR" sz="2000" dirty="0">
              <a:solidFill>
                <a:srgbClr val="FF0000"/>
              </a:solidFill>
              <a:latin typeface="NimbusRomNo9L-Medi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     3.1 Architecture  /  3.2 GPU register file usage  /  3.3 k-selection on CPU versus GPU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NimbusRomNo9L-Medi"/>
            </a:endParaRP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4. FAST K-SELECTION ON THE GPU	    </a:t>
            </a:r>
            <a:r>
              <a:rPr lang="en-US" altLang="ko-KR" sz="1900" dirty="0">
                <a:solidFill>
                  <a:srgbClr val="FF0000"/>
                </a:solidFill>
                <a:latin typeface="NimbusRomNo9L-Medi"/>
              </a:rPr>
              <a:t>- main contributions, k-selection method for GPUs</a:t>
            </a:r>
            <a:endParaRPr lang="en-US" altLang="ko-KR" sz="2000" dirty="0">
              <a:solidFill>
                <a:srgbClr val="FF0000"/>
              </a:solidFill>
              <a:latin typeface="NimbusRomNo9L-Medi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    4.1 In-register sorting  /  4.2 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WarpSelect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  /  4.3 Complexity and parameter selection</a:t>
            </a: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5. COMPUTATION LAYOUT		    </a:t>
            </a:r>
            <a:r>
              <a:rPr lang="en-US" altLang="ko-KR" sz="1900" dirty="0">
                <a:solidFill>
                  <a:srgbClr val="FF0000"/>
                </a:solidFill>
                <a:latin typeface="NimbusRomNo9L-Medi"/>
              </a:rPr>
              <a:t>- details regarding the algorithm computation layout</a:t>
            </a:r>
            <a:endParaRPr lang="en-US" altLang="ko-KR" sz="2000" dirty="0">
              <a:solidFill>
                <a:srgbClr val="FF0000"/>
              </a:solidFill>
              <a:latin typeface="NimbusRomNo9L-Medi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    5.1 Exact search  /  5.2 IVFADC indexing  /  5.3 GPU implementation  /  5.4 Multi-GPU parallelism</a:t>
            </a: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6. EXPERIMENTS &amp; APPLICATIONS	    </a:t>
            </a:r>
            <a:r>
              <a:rPr lang="en-US" altLang="ko-KR" sz="1900" dirty="0">
                <a:solidFill>
                  <a:srgbClr val="FF0000"/>
                </a:solidFill>
                <a:latin typeface="NimbusRomNo9L-Medi"/>
              </a:rPr>
              <a:t>- experiments for approach, compares it to the state of the art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    6.1 k-selection performance  /  6.2 k-means clustering  /  6.3 Exact nearest neighbor search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NimbusRomNo9L-Medi"/>
              </a:rPr>
              <a:t>    6.4 Billion-scale approximate search  /  6.5 The k-NN graph  /  6.6 Using the k-NN graph</a:t>
            </a: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7. CONCLUSION</a:t>
            </a:r>
          </a:p>
          <a:p>
            <a:pPr marL="0" indent="0">
              <a:buNone/>
            </a:pPr>
            <a:r>
              <a:rPr lang="en-US" altLang="ko-KR" sz="2000" dirty="0">
                <a:latin typeface="NimbusRomNo9L-Medi"/>
              </a:rPr>
              <a:t>8. REFERENCES</a:t>
            </a:r>
            <a:endParaRPr lang="ko-KR" altLang="en-US" sz="2000" dirty="0">
              <a:latin typeface="NimbusRomNo9L-Medi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Paper Organization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3323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E0376B-950E-4DB7-8B5E-ECB046660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0" y="1080485"/>
            <a:ext cx="9379398" cy="44038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Similarity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search – </a:t>
            </a:r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Embeddings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79F8B-839E-4E22-8F86-868EC8C238A3}"/>
              </a:ext>
            </a:extLst>
          </p:cNvPr>
          <p:cNvSpPr txBox="1"/>
          <p:nvPr/>
        </p:nvSpPr>
        <p:spPr>
          <a:xfrm>
            <a:off x="2211251" y="5571423"/>
            <a:ext cx="7769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u="none" strike="noStrike" baseline="0" dirty="0">
                <a:latin typeface="t1-gul-regular"/>
              </a:rPr>
              <a:t>  As online images and videos are unstructured and usually unlabeled, it is hard to compare them directly. A feasible solution is to use real-valued,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t1-gul-regular"/>
              </a:rPr>
              <a:t>high-dimensional vectors</a:t>
            </a:r>
            <a:r>
              <a:rPr lang="en-US" altLang="ko-KR" sz="1800" b="0" i="0" u="none" strike="noStrike" baseline="0" dirty="0">
                <a:latin typeface="t1-gul-regular"/>
              </a:rPr>
              <a:t> to represent images and videos, and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t1-gul-regular"/>
              </a:rPr>
              <a:t>compare the distances</a:t>
            </a:r>
            <a:r>
              <a:rPr lang="en-US" altLang="ko-KR" sz="1800" b="0" i="0" u="none" strike="noStrike" baseline="0" dirty="0">
                <a:latin typeface="t1-gul-regular"/>
              </a:rPr>
              <a:t> between the vectors to find the nearest ones.</a:t>
            </a:r>
          </a:p>
        </p:txBody>
      </p:sp>
    </p:spTree>
    <p:extLst>
      <p:ext uri="{BB962C8B-B14F-4D97-AF65-F5344CB8AC3E}">
        <p14:creationId xmlns:p14="http://schemas.microsoft.com/office/powerpoint/2010/main" val="53786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Similarity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search – Problem setup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9D4104-D9CD-4A83-8927-5E2847B0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1"/>
          <a:stretch/>
        </p:blipFill>
        <p:spPr>
          <a:xfrm>
            <a:off x="1406301" y="1351112"/>
            <a:ext cx="9379398" cy="4155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5511B-2A64-48B7-B19F-C82D343E5EA4}"/>
              </a:ext>
            </a:extLst>
          </p:cNvPr>
          <p:cNvSpPr txBox="1"/>
          <p:nvPr/>
        </p:nvSpPr>
        <p:spPr>
          <a:xfrm>
            <a:off x="2017600" y="5717143"/>
            <a:ext cx="815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The goal is to find </a:t>
            </a:r>
            <a:r>
              <a:rPr lang="en-US" altLang="ko-KR" i="1" dirty="0">
                <a:solidFill>
                  <a:srgbClr val="0070C0"/>
                </a:solidFill>
                <a:latin typeface="t1-gul-regular-italic"/>
              </a:rPr>
              <a:t>k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 subsets close to the query vector </a:t>
            </a:r>
            <a:r>
              <a:rPr lang="en-US" altLang="ko-KR" i="1" dirty="0">
                <a:solidFill>
                  <a:srgbClr val="0070C0"/>
                </a:solidFill>
                <a:latin typeface="t1-gul-regular-italic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 in a data set of </a:t>
            </a:r>
            <a:r>
              <a:rPr lang="en-US" altLang="ko-KR" i="1" dirty="0">
                <a:solidFill>
                  <a:srgbClr val="0070C0"/>
                </a:solidFill>
                <a:latin typeface="t1-gul-regular-italic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 vectors </a:t>
            </a:r>
            <a:r>
              <a:rPr lang="en-US" altLang="ko-KR" dirty="0">
                <a:solidFill>
                  <a:srgbClr val="0070C0"/>
                </a:solidFill>
                <a:latin typeface="t1-gul-regular-italic"/>
              </a:rPr>
              <a:t>[</a:t>
            </a:r>
            <a:r>
              <a:rPr lang="en-US" altLang="ko-KR" i="1" dirty="0">
                <a:solidFill>
                  <a:srgbClr val="0070C0"/>
                </a:solidFill>
                <a:latin typeface="t1-gul-regular-italic"/>
              </a:rPr>
              <a:t>y</a:t>
            </a:r>
            <a:r>
              <a:rPr lang="en-US" altLang="ko-KR" dirty="0">
                <a:solidFill>
                  <a:srgbClr val="0070C0"/>
                </a:solidFill>
                <a:latin typeface="t1-gul-regular-italic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t1-gul-regular-italic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5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Tradeoffs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of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similarity</a:t>
            </a:r>
            <a:r>
              <a:rPr lang="ko-KR" altLang="en-US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search</a:t>
            </a:r>
            <a:endParaRPr lang="ko-KR" altLang="en-US" sz="3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790B0C-D4DD-4198-A6DC-539FE5D0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2" y="1085851"/>
            <a:ext cx="9379396" cy="52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0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93D666-A8BF-4256-A42B-7AC73C7D8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2" y="1085851"/>
            <a:ext cx="9379396" cy="519123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68177E-DE71-47CD-99AC-974BA3C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599"/>
          </a:xfrm>
        </p:spPr>
        <p:txBody>
          <a:bodyPr>
            <a:noAutofit/>
          </a:bodyPr>
          <a:lstStyle/>
          <a:p>
            <a:r>
              <a:rPr lang="en-US" altLang="ko-KR" sz="3600" b="1" i="0" dirty="0">
                <a:solidFill>
                  <a:srgbClr val="004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 </a:t>
            </a:r>
            <a:r>
              <a:rPr lang="en-US" altLang="ko-KR" sz="3600" b="1" dirty="0">
                <a:solidFill>
                  <a:srgbClr val="004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Compression – Quantization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62894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1DDF06B8520CE4EAAF66865A69B8D52" ma:contentTypeVersion="0" ma:contentTypeDescription="새 문서를 만듭니다." ma:contentTypeScope="" ma:versionID="9f2d330902c0c3733498b404385269a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e8992711405efcc4cb8311059bae0b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B3B7C5-4A80-406D-9317-68FC33202E2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725F499-D05A-43DF-83DC-FF1ED4C94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396D66-381E-4C71-AE5F-B2BD0BEC1B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3389</TotalTime>
  <Words>2423</Words>
  <Application>Microsoft Office PowerPoint</Application>
  <PresentationFormat>와이드스크린</PresentationFormat>
  <Paragraphs>207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7" baseType="lpstr">
      <vt:lpstr>ArialUnicodeMS</vt:lpstr>
      <vt:lpstr>CMBX9</vt:lpstr>
      <vt:lpstr>CMCSC10</vt:lpstr>
      <vt:lpstr>CMMI9</vt:lpstr>
      <vt:lpstr>CMR9</vt:lpstr>
      <vt:lpstr>CMSY9</vt:lpstr>
      <vt:lpstr>MJXc-TeX-main-R</vt:lpstr>
      <vt:lpstr>MJXc-TeX-math-I</vt:lpstr>
      <vt:lpstr>Nanum Gothic</vt:lpstr>
      <vt:lpstr>NexusSerif</vt:lpstr>
      <vt:lpstr>NimbusRomNo9L-Medi</vt:lpstr>
      <vt:lpstr>t1-gul-regular</vt:lpstr>
      <vt:lpstr>t1-gul-regular-italic</vt:lpstr>
      <vt:lpstr>Malgun Gothic</vt:lpstr>
      <vt:lpstr>Malgun Gothic</vt:lpstr>
      <vt:lpstr>Arial</vt:lpstr>
      <vt:lpstr>Office 테마</vt:lpstr>
      <vt:lpstr>Billion-scale similarity search with GPUs</vt:lpstr>
      <vt:lpstr>Table of contents</vt:lpstr>
      <vt:lpstr>1. Authors</vt:lpstr>
      <vt:lpstr>2. What they did</vt:lpstr>
      <vt:lpstr>3. Paper Organization</vt:lpstr>
      <vt:lpstr>4. Similarity search – Embeddings</vt:lpstr>
      <vt:lpstr>4. Similarity search – Problem setup</vt:lpstr>
      <vt:lpstr>5. Tradeoffs of similarity search</vt:lpstr>
      <vt:lpstr>6. Compression – Quantization</vt:lpstr>
      <vt:lpstr>6. Compression – Quantization</vt:lpstr>
      <vt:lpstr>6. Compression – Product Quantization</vt:lpstr>
      <vt:lpstr>6. Compression – Product Quantization</vt:lpstr>
      <vt:lpstr>6. Compression – Product Quantization</vt:lpstr>
      <vt:lpstr>7. Pruning</vt:lpstr>
      <vt:lpstr>7. Pruning – Inverted File Structure</vt:lpstr>
      <vt:lpstr>7. Pruning – Inverted Index + PQ : Record</vt:lpstr>
      <vt:lpstr>7. Pruning – Inverted Index + PQ : Record</vt:lpstr>
      <vt:lpstr>7. Pruning – Inverted Index + PQ : Record</vt:lpstr>
      <vt:lpstr>7. Pruning – Inverted Index + PQ : Search</vt:lpstr>
      <vt:lpstr>8. GPU - Shuffle</vt:lpstr>
      <vt:lpstr>8. GPU – Bitonic sort</vt:lpstr>
      <vt:lpstr>8. GPU – k-selection</vt:lpstr>
      <vt:lpstr>9. Evaluation – k-selection performance</vt:lpstr>
      <vt:lpstr>9. Evaluation – k-means clustering</vt:lpstr>
      <vt:lpstr>9. Evaluation – Exact nearest neighbor search</vt:lpstr>
      <vt:lpstr>9. Evaluation – Billion-scale approximate search</vt:lpstr>
      <vt:lpstr>9. Evaluation – The k-NN graph</vt:lpstr>
      <vt:lpstr>PowerPoint 프레젠테이션</vt:lpstr>
      <vt:lpstr>10.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Billionscale similarity search with GPUs</dc:title>
  <dc:creator>KimWonil</dc:creator>
  <cp:lastModifiedBy>nonelove2 nonelove2</cp:lastModifiedBy>
  <cp:revision>123</cp:revision>
  <dcterms:created xsi:type="dcterms:W3CDTF">2021-03-18T00:42:54Z</dcterms:created>
  <dcterms:modified xsi:type="dcterms:W3CDTF">2021-03-24T06:52:37Z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0x01010031DDF06B8520CE4EAAF66865A69B8D52</vt:lpwstr>
  </property>
</Properties>
</file>